
<file path=[Content_Types].xml><?xml version="1.0" encoding="utf-8"?>
<Types xmlns="http://schemas.openxmlformats.org/package/2006/content-types">
  <Default Extension="png" ContentType="image/png"/>
  <Default Extension="pdf" ContentType="application/pdf"/>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41" r:id="rId2"/>
    <p:sldMasterId id="2147483757" r:id="rId3"/>
  </p:sldMasterIdLst>
  <p:notesMasterIdLst>
    <p:notesMasterId r:id="rId87"/>
  </p:notesMasterIdLst>
  <p:handoutMasterIdLst>
    <p:handoutMasterId r:id="rId88"/>
  </p:handoutMasterIdLst>
  <p:sldIdLst>
    <p:sldId id="256" r:id="rId4"/>
    <p:sldId id="319" r:id="rId5"/>
    <p:sldId id="262" r:id="rId6"/>
    <p:sldId id="264" r:id="rId7"/>
    <p:sldId id="266" r:id="rId8"/>
    <p:sldId id="343" r:id="rId9"/>
    <p:sldId id="359" r:id="rId10"/>
    <p:sldId id="360" r:id="rId11"/>
    <p:sldId id="268" r:id="rId12"/>
    <p:sldId id="349" r:id="rId13"/>
    <p:sldId id="362" r:id="rId14"/>
    <p:sldId id="322" r:id="rId15"/>
    <p:sldId id="363" r:id="rId16"/>
    <p:sldId id="272" r:id="rId17"/>
    <p:sldId id="344" r:id="rId18"/>
    <p:sldId id="325" r:id="rId19"/>
    <p:sldId id="345" r:id="rId20"/>
    <p:sldId id="277" r:id="rId21"/>
    <p:sldId id="278" r:id="rId22"/>
    <p:sldId id="328" r:id="rId23"/>
    <p:sldId id="327" r:id="rId24"/>
    <p:sldId id="279" r:id="rId25"/>
    <p:sldId id="282" r:id="rId26"/>
    <p:sldId id="283" r:id="rId27"/>
    <p:sldId id="377" r:id="rId28"/>
    <p:sldId id="378" r:id="rId29"/>
    <p:sldId id="379" r:id="rId30"/>
    <p:sldId id="380" r:id="rId31"/>
    <p:sldId id="288" r:id="rId32"/>
    <p:sldId id="284" r:id="rId33"/>
    <p:sldId id="330" r:id="rId34"/>
    <p:sldId id="289" r:id="rId35"/>
    <p:sldId id="294" r:id="rId36"/>
    <p:sldId id="292" r:id="rId37"/>
    <p:sldId id="293" r:id="rId38"/>
    <p:sldId id="346" r:id="rId39"/>
    <p:sldId id="350" r:id="rId40"/>
    <p:sldId id="364" r:id="rId41"/>
    <p:sldId id="365" r:id="rId42"/>
    <p:sldId id="367" r:id="rId43"/>
    <p:sldId id="368" r:id="rId44"/>
    <p:sldId id="369" r:id="rId45"/>
    <p:sldId id="370" r:id="rId46"/>
    <p:sldId id="371" r:id="rId47"/>
    <p:sldId id="372" r:id="rId48"/>
    <p:sldId id="373" r:id="rId49"/>
    <p:sldId id="374" r:id="rId50"/>
    <p:sldId id="375" r:id="rId51"/>
    <p:sldId id="381" r:id="rId52"/>
    <p:sldId id="376" r:id="rId53"/>
    <p:sldId id="337" r:id="rId54"/>
    <p:sldId id="300" r:id="rId55"/>
    <p:sldId id="347" r:id="rId56"/>
    <p:sldId id="301" r:id="rId57"/>
    <p:sldId id="338" r:id="rId58"/>
    <p:sldId id="302" r:id="rId59"/>
    <p:sldId id="303" r:id="rId60"/>
    <p:sldId id="339" r:id="rId61"/>
    <p:sldId id="285" r:id="rId62"/>
    <p:sldId id="304" r:id="rId63"/>
    <p:sldId id="305" r:id="rId64"/>
    <p:sldId id="361" r:id="rId65"/>
    <p:sldId id="306" r:id="rId66"/>
    <p:sldId id="382" r:id="rId67"/>
    <p:sldId id="383" r:id="rId68"/>
    <p:sldId id="307" r:id="rId69"/>
    <p:sldId id="394" r:id="rId70"/>
    <p:sldId id="384" r:id="rId71"/>
    <p:sldId id="385" r:id="rId72"/>
    <p:sldId id="386" r:id="rId73"/>
    <p:sldId id="387" r:id="rId74"/>
    <p:sldId id="388" r:id="rId75"/>
    <p:sldId id="389" r:id="rId76"/>
    <p:sldId id="390" r:id="rId77"/>
    <p:sldId id="391" r:id="rId78"/>
    <p:sldId id="392" r:id="rId79"/>
    <p:sldId id="393" r:id="rId80"/>
    <p:sldId id="308" r:id="rId81"/>
    <p:sldId id="309" r:id="rId82"/>
    <p:sldId id="310" r:id="rId83"/>
    <p:sldId id="348" r:id="rId84"/>
    <p:sldId id="312" r:id="rId85"/>
    <p:sldId id="353" r:id="rId8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FF00FF"/>
    <a:srgbClr val="12FF13"/>
    <a:srgbClr val="437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1" autoAdjust="0"/>
    <p:restoredTop sz="60991" autoAdjust="0"/>
  </p:normalViewPr>
  <p:slideViewPr>
    <p:cSldViewPr>
      <p:cViewPr>
        <p:scale>
          <a:sx n="66" d="100"/>
          <a:sy n="66" d="100"/>
        </p:scale>
        <p:origin x="2424"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D4981-18ED-2F4B-ABC2-4ADD91BCBCDA}"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910085C-7BCE-5941-8136-3F03D25D3248}">
      <dgm:prSet phldrT="[Text]"/>
      <dgm:spPr/>
      <dgm:t>
        <a:bodyPr/>
        <a:lstStyle/>
        <a:p>
          <a:r>
            <a:rPr lang="en-US" dirty="0" smtClean="0"/>
            <a:t>Be able to keep track of various processes</a:t>
          </a:r>
          <a:endParaRPr lang="en-US" dirty="0"/>
        </a:p>
      </dgm:t>
    </dgm:pt>
    <dgm:pt modelId="{26A2CD4F-DC5A-7046-B5A8-2D787561A70B}" type="parTrans" cxnId="{59E16895-2FE2-7C45-B703-76B1B3A229E7}">
      <dgm:prSet/>
      <dgm:spPr/>
      <dgm:t>
        <a:bodyPr/>
        <a:lstStyle/>
        <a:p>
          <a:endParaRPr lang="en-US"/>
        </a:p>
      </dgm:t>
    </dgm:pt>
    <dgm:pt modelId="{1F166A1A-2848-EC42-B66A-AF27748CE5D0}" type="sibTrans" cxnId="{59E16895-2FE2-7C45-B703-76B1B3A229E7}">
      <dgm:prSet/>
      <dgm:spPr/>
      <dgm:t>
        <a:bodyPr/>
        <a:lstStyle/>
        <a:p>
          <a:endParaRPr lang="en-US"/>
        </a:p>
      </dgm:t>
    </dgm:pt>
    <dgm:pt modelId="{7B42F4B4-68E1-0847-BB57-3D9A37AB9935}">
      <dgm:prSet/>
      <dgm:spPr/>
      <dgm:t>
        <a:bodyPr/>
        <a:lstStyle/>
        <a:p>
          <a:r>
            <a:rPr lang="en-US" dirty="0" smtClean="0"/>
            <a:t>Allocate and de-allocate resources for each active process</a:t>
          </a:r>
        </a:p>
      </dgm:t>
    </dgm:pt>
    <dgm:pt modelId="{E71BC94D-FEFD-0B4D-ACA6-032F86815EE8}" type="parTrans" cxnId="{224FCF79-C087-5A45-8CC9-6F9B35579DCB}">
      <dgm:prSet/>
      <dgm:spPr/>
      <dgm:t>
        <a:bodyPr/>
        <a:lstStyle/>
        <a:p>
          <a:endParaRPr lang="en-US"/>
        </a:p>
      </dgm:t>
    </dgm:pt>
    <dgm:pt modelId="{923D5A0A-B536-7646-8958-B9916E2A13BB}" type="sibTrans" cxnId="{224FCF79-C087-5A45-8CC9-6F9B35579DCB}">
      <dgm:prSet/>
      <dgm:spPr/>
      <dgm:t>
        <a:bodyPr/>
        <a:lstStyle/>
        <a:p>
          <a:endParaRPr lang="en-US"/>
        </a:p>
      </dgm:t>
    </dgm:pt>
    <dgm:pt modelId="{AED781A1-DE77-E84C-BC23-35C95CE6F07F}">
      <dgm:prSet/>
      <dgm:spPr/>
      <dgm:t>
        <a:bodyPr/>
        <a:lstStyle/>
        <a:p>
          <a:r>
            <a:rPr lang="en-NZ" dirty="0" smtClean="0"/>
            <a:t>Protect the data and physical resources of each process against unintended interference by other processes</a:t>
          </a:r>
          <a:endParaRPr lang="en-US" dirty="0" smtClean="0"/>
        </a:p>
      </dgm:t>
    </dgm:pt>
    <dgm:pt modelId="{459AB6FB-B005-6C4D-B790-55D405ECA154}" type="parTrans" cxnId="{20C02C2B-223B-D74E-BC6C-837620233FAE}">
      <dgm:prSet/>
      <dgm:spPr/>
      <dgm:t>
        <a:bodyPr/>
        <a:lstStyle/>
        <a:p>
          <a:endParaRPr lang="en-US"/>
        </a:p>
      </dgm:t>
    </dgm:pt>
    <dgm:pt modelId="{36F775D6-02DB-8B48-BAA5-5254E1491E19}" type="sibTrans" cxnId="{20C02C2B-223B-D74E-BC6C-837620233FAE}">
      <dgm:prSet/>
      <dgm:spPr/>
      <dgm:t>
        <a:bodyPr/>
        <a:lstStyle/>
        <a:p>
          <a:endParaRPr lang="en-US"/>
        </a:p>
      </dgm:t>
    </dgm:pt>
    <dgm:pt modelId="{E8C9B2E2-D23A-204C-ABA6-ED16DC2F56C1}">
      <dgm:prSet/>
      <dgm:spPr/>
      <dgm:t>
        <a:bodyPr/>
        <a:lstStyle/>
        <a:p>
          <a:r>
            <a:rPr lang="en-US" dirty="0" smtClean="0"/>
            <a:t>The functioning of a process, and the output it produces, must be independent of the speed at which its execution is carried out relative to the speed of other concurrent processes</a:t>
          </a:r>
        </a:p>
      </dgm:t>
    </dgm:pt>
    <dgm:pt modelId="{CE425198-ADD0-E447-BD01-E577260D4041}" type="parTrans" cxnId="{5FF5E8E3-E372-2C48-A4AE-622F6D11FFB2}">
      <dgm:prSet/>
      <dgm:spPr/>
      <dgm:t>
        <a:bodyPr/>
        <a:lstStyle/>
        <a:p>
          <a:endParaRPr lang="en-US"/>
        </a:p>
      </dgm:t>
    </dgm:pt>
    <dgm:pt modelId="{6DA457C1-317A-804C-BFE4-BE39DB0207C9}" type="sibTrans" cxnId="{5FF5E8E3-E372-2C48-A4AE-622F6D11FFB2}">
      <dgm:prSet/>
      <dgm:spPr/>
      <dgm:t>
        <a:bodyPr/>
        <a:lstStyle/>
        <a:p>
          <a:endParaRPr lang="en-US"/>
        </a:p>
      </dgm:t>
    </dgm:pt>
    <dgm:pt modelId="{061F8838-9C1B-4E44-BC04-E76EC7791AF7}" type="pres">
      <dgm:prSet presAssocID="{556D4981-18ED-2F4B-ABC2-4ADD91BCBCDA}" presName="Name0" presStyleCnt="0">
        <dgm:presLayoutVars>
          <dgm:chMax val="7"/>
          <dgm:chPref val="7"/>
          <dgm:dir/>
        </dgm:presLayoutVars>
      </dgm:prSet>
      <dgm:spPr/>
      <dgm:t>
        <a:bodyPr/>
        <a:lstStyle/>
        <a:p>
          <a:endParaRPr lang="en-US"/>
        </a:p>
      </dgm:t>
    </dgm:pt>
    <dgm:pt modelId="{08D43B38-1075-ED40-9664-E09F8AC041B2}" type="pres">
      <dgm:prSet presAssocID="{556D4981-18ED-2F4B-ABC2-4ADD91BCBCDA}" presName="Name1" presStyleCnt="0"/>
      <dgm:spPr/>
    </dgm:pt>
    <dgm:pt modelId="{216C29B7-23B3-2A45-86ED-A16FF9C83C54}" type="pres">
      <dgm:prSet presAssocID="{556D4981-18ED-2F4B-ABC2-4ADD91BCBCDA}" presName="cycle" presStyleCnt="0"/>
      <dgm:spPr/>
    </dgm:pt>
    <dgm:pt modelId="{B94F19C5-71DD-0245-89D4-986A591A9A74}" type="pres">
      <dgm:prSet presAssocID="{556D4981-18ED-2F4B-ABC2-4ADD91BCBCDA}" presName="srcNode" presStyleLbl="node1" presStyleIdx="0" presStyleCnt="4"/>
      <dgm:spPr/>
    </dgm:pt>
    <dgm:pt modelId="{18B090CE-EABB-D547-9EDC-6DF6A1A69BE0}" type="pres">
      <dgm:prSet presAssocID="{556D4981-18ED-2F4B-ABC2-4ADD91BCBCDA}" presName="conn" presStyleLbl="parChTrans1D2" presStyleIdx="0" presStyleCnt="1"/>
      <dgm:spPr/>
      <dgm:t>
        <a:bodyPr/>
        <a:lstStyle/>
        <a:p>
          <a:endParaRPr lang="en-US"/>
        </a:p>
      </dgm:t>
    </dgm:pt>
    <dgm:pt modelId="{31F05962-388A-2346-B65A-410A446ED3CE}" type="pres">
      <dgm:prSet presAssocID="{556D4981-18ED-2F4B-ABC2-4ADD91BCBCDA}" presName="extraNode" presStyleLbl="node1" presStyleIdx="0" presStyleCnt="4"/>
      <dgm:spPr/>
    </dgm:pt>
    <dgm:pt modelId="{3CFAAA52-E837-9A42-9163-B9E3A298AE98}" type="pres">
      <dgm:prSet presAssocID="{556D4981-18ED-2F4B-ABC2-4ADD91BCBCDA}" presName="dstNode" presStyleLbl="node1" presStyleIdx="0" presStyleCnt="4"/>
      <dgm:spPr/>
    </dgm:pt>
    <dgm:pt modelId="{85ECFB3C-AC62-A742-9442-DB43663EA8D1}" type="pres">
      <dgm:prSet presAssocID="{4910085C-7BCE-5941-8136-3F03D25D3248}" presName="text_1" presStyleLbl="node1" presStyleIdx="0" presStyleCnt="4">
        <dgm:presLayoutVars>
          <dgm:bulletEnabled val="1"/>
        </dgm:presLayoutVars>
      </dgm:prSet>
      <dgm:spPr/>
      <dgm:t>
        <a:bodyPr/>
        <a:lstStyle/>
        <a:p>
          <a:endParaRPr lang="en-US"/>
        </a:p>
      </dgm:t>
    </dgm:pt>
    <dgm:pt modelId="{88E3478A-25E4-704A-BBA4-4BF4B228EEEA}" type="pres">
      <dgm:prSet presAssocID="{4910085C-7BCE-5941-8136-3F03D25D3248}" presName="accent_1" presStyleCnt="0"/>
      <dgm:spPr/>
    </dgm:pt>
    <dgm:pt modelId="{800DE3D9-F293-ED4A-98B5-89DBEF29A26D}" type="pres">
      <dgm:prSet presAssocID="{4910085C-7BCE-5941-8136-3F03D25D3248}" presName="accentRepeatNode" presStyleLbl="solidFgAcc1" presStyleIdx="0" presStyleCnt="4"/>
      <dgm:spPr/>
    </dgm:pt>
    <dgm:pt modelId="{406DC65F-9C07-B447-A6A5-7060228E312F}" type="pres">
      <dgm:prSet presAssocID="{7B42F4B4-68E1-0847-BB57-3D9A37AB9935}" presName="text_2" presStyleLbl="node1" presStyleIdx="1" presStyleCnt="4">
        <dgm:presLayoutVars>
          <dgm:bulletEnabled val="1"/>
        </dgm:presLayoutVars>
      </dgm:prSet>
      <dgm:spPr/>
      <dgm:t>
        <a:bodyPr/>
        <a:lstStyle/>
        <a:p>
          <a:endParaRPr lang="en-US"/>
        </a:p>
      </dgm:t>
    </dgm:pt>
    <dgm:pt modelId="{66D8FC1A-9278-DC46-9550-941003BEC506}" type="pres">
      <dgm:prSet presAssocID="{7B42F4B4-68E1-0847-BB57-3D9A37AB9935}" presName="accent_2" presStyleCnt="0"/>
      <dgm:spPr/>
    </dgm:pt>
    <dgm:pt modelId="{6512E6D8-6975-3146-9318-98BD9C39C687}" type="pres">
      <dgm:prSet presAssocID="{7B42F4B4-68E1-0847-BB57-3D9A37AB9935}" presName="accentRepeatNode" presStyleLbl="solidFgAcc1" presStyleIdx="1" presStyleCnt="4"/>
      <dgm:spPr/>
    </dgm:pt>
    <dgm:pt modelId="{7AD35A05-3034-204C-A255-E362B11949B5}" type="pres">
      <dgm:prSet presAssocID="{AED781A1-DE77-E84C-BC23-35C95CE6F07F}" presName="text_3" presStyleLbl="node1" presStyleIdx="2" presStyleCnt="4">
        <dgm:presLayoutVars>
          <dgm:bulletEnabled val="1"/>
        </dgm:presLayoutVars>
      </dgm:prSet>
      <dgm:spPr/>
      <dgm:t>
        <a:bodyPr/>
        <a:lstStyle/>
        <a:p>
          <a:endParaRPr lang="en-US"/>
        </a:p>
      </dgm:t>
    </dgm:pt>
    <dgm:pt modelId="{99CBDCC4-8A9B-E642-9DF3-C95DD9C58A72}" type="pres">
      <dgm:prSet presAssocID="{AED781A1-DE77-E84C-BC23-35C95CE6F07F}" presName="accent_3" presStyleCnt="0"/>
      <dgm:spPr/>
    </dgm:pt>
    <dgm:pt modelId="{8F2EB81C-8C54-3644-9886-FE888763CCE1}" type="pres">
      <dgm:prSet presAssocID="{AED781A1-DE77-E84C-BC23-35C95CE6F07F}" presName="accentRepeatNode" presStyleLbl="solidFgAcc1" presStyleIdx="2" presStyleCnt="4"/>
      <dgm:spPr/>
    </dgm:pt>
    <dgm:pt modelId="{A3568091-D695-0B4C-B097-E68DB412C11B}" type="pres">
      <dgm:prSet presAssocID="{E8C9B2E2-D23A-204C-ABA6-ED16DC2F56C1}" presName="text_4" presStyleLbl="node1" presStyleIdx="3" presStyleCnt="4">
        <dgm:presLayoutVars>
          <dgm:bulletEnabled val="1"/>
        </dgm:presLayoutVars>
      </dgm:prSet>
      <dgm:spPr/>
      <dgm:t>
        <a:bodyPr/>
        <a:lstStyle/>
        <a:p>
          <a:endParaRPr lang="en-US"/>
        </a:p>
      </dgm:t>
    </dgm:pt>
    <dgm:pt modelId="{EB9A7B30-8187-8E4F-9D00-21E246C14C76}" type="pres">
      <dgm:prSet presAssocID="{E8C9B2E2-D23A-204C-ABA6-ED16DC2F56C1}" presName="accent_4" presStyleCnt="0"/>
      <dgm:spPr/>
    </dgm:pt>
    <dgm:pt modelId="{AAAC62C3-7547-3948-9FBB-1592EA49AD84}" type="pres">
      <dgm:prSet presAssocID="{E8C9B2E2-D23A-204C-ABA6-ED16DC2F56C1}" presName="accentRepeatNode" presStyleLbl="solidFgAcc1" presStyleIdx="3" presStyleCnt="4"/>
      <dgm:spPr/>
    </dgm:pt>
  </dgm:ptLst>
  <dgm:cxnLst>
    <dgm:cxn modelId="{59E16895-2FE2-7C45-B703-76B1B3A229E7}" srcId="{556D4981-18ED-2F4B-ABC2-4ADD91BCBCDA}" destId="{4910085C-7BCE-5941-8136-3F03D25D3248}" srcOrd="0" destOrd="0" parTransId="{26A2CD4F-DC5A-7046-B5A8-2D787561A70B}" sibTransId="{1F166A1A-2848-EC42-B66A-AF27748CE5D0}"/>
    <dgm:cxn modelId="{BACED699-0A33-4F42-B937-2C59EB3C8D3E}" type="presOf" srcId="{556D4981-18ED-2F4B-ABC2-4ADD91BCBCDA}" destId="{061F8838-9C1B-4E44-BC04-E76EC7791AF7}" srcOrd="0" destOrd="0" presId="urn:microsoft.com/office/officeart/2008/layout/VerticalCurvedList"/>
    <dgm:cxn modelId="{2321933E-5909-9A42-8619-470B55CDE06F}" type="presOf" srcId="{E8C9B2E2-D23A-204C-ABA6-ED16DC2F56C1}" destId="{A3568091-D695-0B4C-B097-E68DB412C11B}" srcOrd="0" destOrd="0" presId="urn:microsoft.com/office/officeart/2008/layout/VerticalCurvedList"/>
    <dgm:cxn modelId="{224FCF79-C087-5A45-8CC9-6F9B35579DCB}" srcId="{556D4981-18ED-2F4B-ABC2-4ADD91BCBCDA}" destId="{7B42F4B4-68E1-0847-BB57-3D9A37AB9935}" srcOrd="1" destOrd="0" parTransId="{E71BC94D-FEFD-0B4D-ACA6-032F86815EE8}" sibTransId="{923D5A0A-B536-7646-8958-B9916E2A13BB}"/>
    <dgm:cxn modelId="{DF0C7051-768B-414B-A5F9-A96391F3AA23}" type="presOf" srcId="{4910085C-7BCE-5941-8136-3F03D25D3248}" destId="{85ECFB3C-AC62-A742-9442-DB43663EA8D1}" srcOrd="0" destOrd="0" presId="urn:microsoft.com/office/officeart/2008/layout/VerticalCurvedList"/>
    <dgm:cxn modelId="{5FF5E8E3-E372-2C48-A4AE-622F6D11FFB2}" srcId="{556D4981-18ED-2F4B-ABC2-4ADD91BCBCDA}" destId="{E8C9B2E2-D23A-204C-ABA6-ED16DC2F56C1}" srcOrd="3" destOrd="0" parTransId="{CE425198-ADD0-E447-BD01-E577260D4041}" sibTransId="{6DA457C1-317A-804C-BFE4-BE39DB0207C9}"/>
    <dgm:cxn modelId="{90C70182-6F21-AD4F-962E-968DA6C87FB3}" type="presOf" srcId="{7B42F4B4-68E1-0847-BB57-3D9A37AB9935}" destId="{406DC65F-9C07-B447-A6A5-7060228E312F}" srcOrd="0" destOrd="0" presId="urn:microsoft.com/office/officeart/2008/layout/VerticalCurvedList"/>
    <dgm:cxn modelId="{2A3160BE-7070-B64A-AE15-44D3D4C70979}" type="presOf" srcId="{1F166A1A-2848-EC42-B66A-AF27748CE5D0}" destId="{18B090CE-EABB-D547-9EDC-6DF6A1A69BE0}" srcOrd="0" destOrd="0" presId="urn:microsoft.com/office/officeart/2008/layout/VerticalCurvedList"/>
    <dgm:cxn modelId="{F49AF6BB-8A2D-1342-A963-47C59BF317D7}" type="presOf" srcId="{AED781A1-DE77-E84C-BC23-35C95CE6F07F}" destId="{7AD35A05-3034-204C-A255-E362B11949B5}" srcOrd="0" destOrd="0" presId="urn:microsoft.com/office/officeart/2008/layout/VerticalCurvedList"/>
    <dgm:cxn modelId="{20C02C2B-223B-D74E-BC6C-837620233FAE}" srcId="{556D4981-18ED-2F4B-ABC2-4ADD91BCBCDA}" destId="{AED781A1-DE77-E84C-BC23-35C95CE6F07F}" srcOrd="2" destOrd="0" parTransId="{459AB6FB-B005-6C4D-B790-55D405ECA154}" sibTransId="{36F775D6-02DB-8B48-BAA5-5254E1491E19}"/>
    <dgm:cxn modelId="{EB8713AA-3C41-F144-A4C8-584A69A71410}" type="presParOf" srcId="{061F8838-9C1B-4E44-BC04-E76EC7791AF7}" destId="{08D43B38-1075-ED40-9664-E09F8AC041B2}" srcOrd="0" destOrd="0" presId="urn:microsoft.com/office/officeart/2008/layout/VerticalCurvedList"/>
    <dgm:cxn modelId="{EDA972AE-D3B4-B449-B2B7-B5069D0A83FE}" type="presParOf" srcId="{08D43B38-1075-ED40-9664-E09F8AC041B2}" destId="{216C29B7-23B3-2A45-86ED-A16FF9C83C54}" srcOrd="0" destOrd="0" presId="urn:microsoft.com/office/officeart/2008/layout/VerticalCurvedList"/>
    <dgm:cxn modelId="{E5AE86A4-AFAE-524C-8B15-77113D4B8B01}" type="presParOf" srcId="{216C29B7-23B3-2A45-86ED-A16FF9C83C54}" destId="{B94F19C5-71DD-0245-89D4-986A591A9A74}" srcOrd="0" destOrd="0" presId="urn:microsoft.com/office/officeart/2008/layout/VerticalCurvedList"/>
    <dgm:cxn modelId="{925A1E89-7D2C-E54A-B126-CE62D8BD136F}" type="presParOf" srcId="{216C29B7-23B3-2A45-86ED-A16FF9C83C54}" destId="{18B090CE-EABB-D547-9EDC-6DF6A1A69BE0}" srcOrd="1" destOrd="0" presId="urn:microsoft.com/office/officeart/2008/layout/VerticalCurvedList"/>
    <dgm:cxn modelId="{AE22724D-9A8F-2744-9468-2D8B28B641C0}" type="presParOf" srcId="{216C29B7-23B3-2A45-86ED-A16FF9C83C54}" destId="{31F05962-388A-2346-B65A-410A446ED3CE}" srcOrd="2" destOrd="0" presId="urn:microsoft.com/office/officeart/2008/layout/VerticalCurvedList"/>
    <dgm:cxn modelId="{96DBCB48-9D79-E04A-A5C4-0DE16E08DEAC}" type="presParOf" srcId="{216C29B7-23B3-2A45-86ED-A16FF9C83C54}" destId="{3CFAAA52-E837-9A42-9163-B9E3A298AE98}" srcOrd="3" destOrd="0" presId="urn:microsoft.com/office/officeart/2008/layout/VerticalCurvedList"/>
    <dgm:cxn modelId="{BF509AF3-4EE6-9D46-B838-78991D1B74AC}" type="presParOf" srcId="{08D43B38-1075-ED40-9664-E09F8AC041B2}" destId="{85ECFB3C-AC62-A742-9442-DB43663EA8D1}" srcOrd="1" destOrd="0" presId="urn:microsoft.com/office/officeart/2008/layout/VerticalCurvedList"/>
    <dgm:cxn modelId="{B0D449AA-8BDF-B844-8C77-76A11E2366FD}" type="presParOf" srcId="{08D43B38-1075-ED40-9664-E09F8AC041B2}" destId="{88E3478A-25E4-704A-BBA4-4BF4B228EEEA}" srcOrd="2" destOrd="0" presId="urn:microsoft.com/office/officeart/2008/layout/VerticalCurvedList"/>
    <dgm:cxn modelId="{78F00842-A6CD-C545-BC15-B98F9D7C9420}" type="presParOf" srcId="{88E3478A-25E4-704A-BBA4-4BF4B228EEEA}" destId="{800DE3D9-F293-ED4A-98B5-89DBEF29A26D}" srcOrd="0" destOrd="0" presId="urn:microsoft.com/office/officeart/2008/layout/VerticalCurvedList"/>
    <dgm:cxn modelId="{74795B53-D2EA-7647-907D-CDC02417357A}" type="presParOf" srcId="{08D43B38-1075-ED40-9664-E09F8AC041B2}" destId="{406DC65F-9C07-B447-A6A5-7060228E312F}" srcOrd="3" destOrd="0" presId="urn:microsoft.com/office/officeart/2008/layout/VerticalCurvedList"/>
    <dgm:cxn modelId="{6F5B1D94-332C-7E49-AF2D-22D5F5CB9647}" type="presParOf" srcId="{08D43B38-1075-ED40-9664-E09F8AC041B2}" destId="{66D8FC1A-9278-DC46-9550-941003BEC506}" srcOrd="4" destOrd="0" presId="urn:microsoft.com/office/officeart/2008/layout/VerticalCurvedList"/>
    <dgm:cxn modelId="{2E14F365-219F-5D44-82F1-D36420CB59BE}" type="presParOf" srcId="{66D8FC1A-9278-DC46-9550-941003BEC506}" destId="{6512E6D8-6975-3146-9318-98BD9C39C687}" srcOrd="0" destOrd="0" presId="urn:microsoft.com/office/officeart/2008/layout/VerticalCurvedList"/>
    <dgm:cxn modelId="{A1098C8E-F070-8F43-99B7-994B336895C3}" type="presParOf" srcId="{08D43B38-1075-ED40-9664-E09F8AC041B2}" destId="{7AD35A05-3034-204C-A255-E362B11949B5}" srcOrd="5" destOrd="0" presId="urn:microsoft.com/office/officeart/2008/layout/VerticalCurvedList"/>
    <dgm:cxn modelId="{6BDFA329-41E5-2349-8C68-248C96C535E2}" type="presParOf" srcId="{08D43B38-1075-ED40-9664-E09F8AC041B2}" destId="{99CBDCC4-8A9B-E642-9DF3-C95DD9C58A72}" srcOrd="6" destOrd="0" presId="urn:microsoft.com/office/officeart/2008/layout/VerticalCurvedList"/>
    <dgm:cxn modelId="{FA899482-1925-9340-A72C-352AAB8FEFA9}" type="presParOf" srcId="{99CBDCC4-8A9B-E642-9DF3-C95DD9C58A72}" destId="{8F2EB81C-8C54-3644-9886-FE888763CCE1}" srcOrd="0" destOrd="0" presId="urn:microsoft.com/office/officeart/2008/layout/VerticalCurvedList"/>
    <dgm:cxn modelId="{ECF25529-5BC9-9B46-8389-F2FA1CFF8E45}" type="presParOf" srcId="{08D43B38-1075-ED40-9664-E09F8AC041B2}" destId="{A3568091-D695-0B4C-B097-E68DB412C11B}" srcOrd="7" destOrd="0" presId="urn:microsoft.com/office/officeart/2008/layout/VerticalCurvedList"/>
    <dgm:cxn modelId="{999DE755-CE48-9240-8834-7357D66847DF}" type="presParOf" srcId="{08D43B38-1075-ED40-9664-E09F8AC041B2}" destId="{EB9A7B30-8187-8E4F-9D00-21E246C14C76}" srcOrd="8" destOrd="0" presId="urn:microsoft.com/office/officeart/2008/layout/VerticalCurvedList"/>
    <dgm:cxn modelId="{D6BFE878-271D-7C4A-AD81-EC56AE424406}" type="presParOf" srcId="{EB9A7B30-8187-8E4F-9D00-21E246C14C76}" destId="{AAAC62C3-7547-3948-9FBB-1592EA49AD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5E1FC1-AE98-9144-90B5-05E66E6E95A0}" type="doc">
      <dgm:prSet loTypeId="urn:microsoft.com/office/officeart/2005/8/layout/balance1" loCatId="relationship" qsTypeId="urn:microsoft.com/office/officeart/2005/8/quickstyle/simple4" qsCatId="simple" csTypeId="urn:microsoft.com/office/officeart/2005/8/colors/accent1_2" csCatId="accent1" phldr="1"/>
      <dgm:spPr/>
      <dgm:t>
        <a:bodyPr/>
        <a:lstStyle/>
        <a:p>
          <a:endParaRPr lang="en-US"/>
        </a:p>
      </dgm:t>
    </dgm:pt>
    <dgm:pt modelId="{840D4CA7-F43C-CF41-AE16-12E5267C417C}">
      <dgm:prSet/>
      <dgm:spPr>
        <a:solidFill>
          <a:schemeClr val="accent5">
            <a:lumMod val="50000"/>
          </a:schemeClr>
        </a:solidFill>
      </dgm:spPr>
      <dgm:t>
        <a:bodyPr/>
        <a:lstStyle/>
        <a:p>
          <a:pPr rtl="0"/>
          <a:r>
            <a:rPr lang="en-US" dirty="0" smtClean="0">
              <a:solidFill>
                <a:schemeClr val="bg1"/>
              </a:solidFill>
            </a:rPr>
            <a:t>Communication of a message between two processes implies synchronization between the two</a:t>
          </a:r>
          <a:endParaRPr lang="en-US" dirty="0">
            <a:solidFill>
              <a:schemeClr val="bg1"/>
            </a:solidFill>
          </a:endParaRPr>
        </a:p>
      </dgm:t>
    </dgm:pt>
    <dgm:pt modelId="{B6455B8E-0B5E-FD45-9EDE-6590CE5032E6}" type="parTrans" cxnId="{0E661DEA-D1AD-4E4B-9264-BE5FA7FA9180}">
      <dgm:prSet/>
      <dgm:spPr/>
      <dgm:t>
        <a:bodyPr/>
        <a:lstStyle/>
        <a:p>
          <a:endParaRPr lang="en-US"/>
        </a:p>
      </dgm:t>
    </dgm:pt>
    <dgm:pt modelId="{FF027CAC-32AE-1C45-8241-D177EA39F3AA}" type="sibTrans" cxnId="{0E661DEA-D1AD-4E4B-9264-BE5FA7FA9180}">
      <dgm:prSet/>
      <dgm:spPr/>
      <dgm:t>
        <a:bodyPr/>
        <a:lstStyle/>
        <a:p>
          <a:endParaRPr lang="en-US"/>
        </a:p>
      </dgm:t>
    </dgm:pt>
    <dgm:pt modelId="{9F68511C-A65C-A148-98E2-790D535DB7F2}">
      <dgm:prSet custT="1"/>
      <dgm:spPr>
        <a:solidFill>
          <a:schemeClr val="accent1">
            <a:alpha val="25000"/>
          </a:schemeClr>
        </a:solidFill>
      </dgm:spPr>
      <dgm:t>
        <a:bodyPr/>
        <a:lstStyle/>
        <a:p>
          <a:pPr rtl="0"/>
          <a:r>
            <a:rPr lang="en-US" sz="1600" b="1" i="0" dirty="0" smtClean="0">
              <a:solidFill>
                <a:schemeClr val="tx1"/>
              </a:solidFill>
            </a:rPr>
            <a:t>The receiver cannot receive a message until it has been sent by another process</a:t>
          </a:r>
          <a:endParaRPr lang="en-US" sz="1600" b="1" i="0" dirty="0">
            <a:solidFill>
              <a:schemeClr val="tx1"/>
            </a:solidFill>
          </a:endParaRPr>
        </a:p>
      </dgm:t>
    </dgm:pt>
    <dgm:pt modelId="{9B5832A9-E3E7-1740-8851-39E50990F488}" type="parTrans" cxnId="{4484B7AC-E8AB-494B-8FA7-CB5AF9EA6976}">
      <dgm:prSet/>
      <dgm:spPr>
        <a:solidFill>
          <a:schemeClr val="accent3">
            <a:lumMod val="50000"/>
          </a:schemeClr>
        </a:solidFill>
      </dgm:spPr>
      <dgm:t>
        <a:bodyPr/>
        <a:lstStyle/>
        <a:p>
          <a:endParaRPr lang="en-US"/>
        </a:p>
      </dgm:t>
    </dgm:pt>
    <dgm:pt modelId="{999D2C2E-9B38-7945-B8A0-97F14BA20022}" type="sibTrans" cxnId="{4484B7AC-E8AB-494B-8FA7-CB5AF9EA6976}">
      <dgm:prSet/>
      <dgm:spPr/>
      <dgm:t>
        <a:bodyPr/>
        <a:lstStyle/>
        <a:p>
          <a:endParaRPr lang="en-US"/>
        </a:p>
      </dgm:t>
    </dgm:pt>
    <dgm:pt modelId="{E2DC3244-DAD2-9D4C-A018-8A8B976DD049}">
      <dgm:prSet custT="1"/>
      <dgm:spPr>
        <a:solidFill>
          <a:schemeClr val="accent5">
            <a:lumMod val="50000"/>
          </a:schemeClr>
        </a:solidFill>
      </dgm:spPr>
      <dgm:t>
        <a:bodyPr/>
        <a:lstStyle/>
        <a:p>
          <a:pPr rtl="0"/>
          <a:r>
            <a:rPr lang="en-NZ" sz="1600" b="1" i="0" dirty="0" smtClean="0">
              <a:solidFill>
                <a:schemeClr val="bg1"/>
              </a:solidFill>
            </a:rPr>
            <a:t>When a receive primitive is executed in a process there are two possibilities:</a:t>
          </a:r>
          <a:endParaRPr lang="en-US" sz="1600" b="1" i="0" dirty="0">
            <a:solidFill>
              <a:schemeClr val="bg1"/>
            </a:solidFill>
          </a:endParaRPr>
        </a:p>
      </dgm:t>
    </dgm:pt>
    <dgm:pt modelId="{1973821B-403A-0146-BD8D-DA56A4AEC2C9}" type="parTrans" cxnId="{2C56A986-657E-9F48-B2E3-4804F9844815}">
      <dgm:prSet/>
      <dgm:spPr/>
      <dgm:t>
        <a:bodyPr/>
        <a:lstStyle/>
        <a:p>
          <a:endParaRPr lang="en-US"/>
        </a:p>
      </dgm:t>
    </dgm:pt>
    <dgm:pt modelId="{6AF24642-B7D1-704E-B460-270B7FD3D09D}" type="sibTrans" cxnId="{2C56A986-657E-9F48-B2E3-4804F9844815}">
      <dgm:prSet/>
      <dgm:spPr/>
      <dgm:t>
        <a:bodyPr/>
        <a:lstStyle/>
        <a:p>
          <a:endParaRPr lang="en-US"/>
        </a:p>
      </dgm:t>
    </dgm:pt>
    <dgm:pt modelId="{AD6ED04A-891F-AF4E-8937-6061FB7A3F54}">
      <dgm:prSet custT="1"/>
      <dgm:spPr>
        <a:solidFill>
          <a:schemeClr val="accent1">
            <a:alpha val="25000"/>
          </a:schemeClr>
        </a:solidFill>
      </dgm:spPr>
      <dgm:t>
        <a:bodyPr/>
        <a:lstStyle/>
        <a:p>
          <a:pPr rtl="0"/>
          <a:r>
            <a:rPr lang="en-US" sz="1600" b="1" i="0" dirty="0" smtClean="0">
              <a:solidFill>
                <a:srgbClr val="00B050"/>
              </a:solidFill>
            </a:rPr>
            <a:t>If a message has previously been sent the message is received and execution continues</a:t>
          </a:r>
          <a:endParaRPr lang="en-US" sz="1600" b="1" i="0" dirty="0">
            <a:solidFill>
              <a:srgbClr val="00B050"/>
            </a:solidFill>
          </a:endParaRPr>
        </a:p>
      </dgm:t>
    </dgm:pt>
    <dgm:pt modelId="{D91650F5-5F17-4947-B746-139C446E7B93}" type="parTrans" cxnId="{B8E14DBC-689D-DD4D-8A23-4A3BF577E67E}">
      <dgm:prSet/>
      <dgm:spPr>
        <a:solidFill>
          <a:schemeClr val="accent3">
            <a:lumMod val="50000"/>
          </a:schemeClr>
        </a:solidFill>
      </dgm:spPr>
      <dgm:t>
        <a:bodyPr/>
        <a:lstStyle/>
        <a:p>
          <a:endParaRPr lang="en-US"/>
        </a:p>
      </dgm:t>
    </dgm:pt>
    <dgm:pt modelId="{4A139160-FB39-8947-BCEB-821B966901C3}" type="sibTrans" cxnId="{B8E14DBC-689D-DD4D-8A23-4A3BF577E67E}">
      <dgm:prSet/>
      <dgm:spPr>
        <a:solidFill>
          <a:schemeClr val="accent3">
            <a:lumMod val="50000"/>
          </a:schemeClr>
        </a:solidFill>
      </dgm:spPr>
      <dgm:t>
        <a:bodyPr/>
        <a:lstStyle/>
        <a:p>
          <a:endParaRPr lang="en-US"/>
        </a:p>
      </dgm:t>
    </dgm:pt>
    <dgm:pt modelId="{3C816CD3-56A3-7A4B-BCEB-CD66601F67AC}">
      <dgm:prSet custT="1"/>
      <dgm:spPr>
        <a:solidFill>
          <a:schemeClr val="accent1">
            <a:alpha val="25000"/>
          </a:schemeClr>
        </a:solidFill>
      </dgm:spPr>
      <dgm:t>
        <a:bodyPr/>
        <a:lstStyle/>
        <a:p>
          <a:pPr rtl="0"/>
          <a:r>
            <a:rPr lang="en-US" sz="1600" b="1" i="0" dirty="0" smtClean="0">
              <a:solidFill>
                <a:srgbClr val="0033CC"/>
              </a:solidFill>
            </a:rPr>
            <a:t>If there is no waiting message the process is blocked until a message arrives or the process continues to execute, abandoning the attempt to receive</a:t>
          </a:r>
          <a:endParaRPr lang="en-US" sz="1600" b="1" i="0" dirty="0">
            <a:solidFill>
              <a:srgbClr val="0033CC"/>
            </a:solidFill>
          </a:endParaRPr>
        </a:p>
      </dgm:t>
    </dgm:pt>
    <dgm:pt modelId="{CFC117F8-B61C-AB42-9A8C-92D213E7A327}" type="parTrans" cxnId="{D416D413-81EB-FF47-8DEF-43AEEF53A208}">
      <dgm:prSet/>
      <dgm:spPr/>
      <dgm:t>
        <a:bodyPr/>
        <a:lstStyle/>
        <a:p>
          <a:endParaRPr lang="en-US"/>
        </a:p>
      </dgm:t>
    </dgm:pt>
    <dgm:pt modelId="{247550A5-0F5A-E64C-A14B-5586AAD92809}" type="sibTrans" cxnId="{D416D413-81EB-FF47-8DEF-43AEEF53A208}">
      <dgm:prSet/>
      <dgm:spPr/>
      <dgm:t>
        <a:bodyPr/>
        <a:lstStyle/>
        <a:p>
          <a:endParaRPr lang="en-US"/>
        </a:p>
      </dgm:t>
    </dgm:pt>
    <dgm:pt modelId="{274E3787-5FB6-4A45-98BD-3563E0A7FEC3}" type="pres">
      <dgm:prSet presAssocID="{B95E1FC1-AE98-9144-90B5-05E66E6E95A0}" presName="outerComposite" presStyleCnt="0">
        <dgm:presLayoutVars>
          <dgm:chMax val="2"/>
          <dgm:animLvl val="lvl"/>
          <dgm:resizeHandles val="exact"/>
        </dgm:presLayoutVars>
      </dgm:prSet>
      <dgm:spPr/>
      <dgm:t>
        <a:bodyPr/>
        <a:lstStyle/>
        <a:p>
          <a:endParaRPr lang="en-US"/>
        </a:p>
      </dgm:t>
    </dgm:pt>
    <dgm:pt modelId="{291E944F-80DD-E24F-B74D-7EA7AA00490C}" type="pres">
      <dgm:prSet presAssocID="{B95E1FC1-AE98-9144-90B5-05E66E6E95A0}" presName="dummyMaxCanvas" presStyleCnt="0"/>
      <dgm:spPr/>
    </dgm:pt>
    <dgm:pt modelId="{E0E7CFCA-4DF9-3B4B-BB67-A17822A163EE}" type="pres">
      <dgm:prSet presAssocID="{B95E1FC1-AE98-9144-90B5-05E66E6E95A0}" presName="parentComposite" presStyleCnt="0"/>
      <dgm:spPr/>
    </dgm:pt>
    <dgm:pt modelId="{D8CE5C9F-7A29-B049-BF80-D80F2A8B9162}" type="pres">
      <dgm:prSet presAssocID="{B95E1FC1-AE98-9144-90B5-05E66E6E95A0}" presName="parent1" presStyleLbl="alignAccFollowNode1" presStyleIdx="0" presStyleCnt="4" custAng="21364723" custScaleX="164913" custScaleY="146153" custLinFactNeighborX="-53292" custLinFactNeighborY="90130">
        <dgm:presLayoutVars>
          <dgm:chMax val="4"/>
        </dgm:presLayoutVars>
      </dgm:prSet>
      <dgm:spPr/>
      <dgm:t>
        <a:bodyPr/>
        <a:lstStyle/>
        <a:p>
          <a:endParaRPr lang="en-US"/>
        </a:p>
      </dgm:t>
    </dgm:pt>
    <dgm:pt modelId="{B0876E2E-024F-E840-B429-8A6DDBD3C0B7}" type="pres">
      <dgm:prSet presAssocID="{B95E1FC1-AE98-9144-90B5-05E66E6E95A0}" presName="parent2" presStyleLbl="alignAccFollowNode1" presStyleIdx="1" presStyleCnt="4" custAng="469402" custScaleX="194480" custScaleY="107522" custLinFactNeighborX="61348" custLinFactNeighborY="33541">
        <dgm:presLayoutVars>
          <dgm:chMax val="4"/>
        </dgm:presLayoutVars>
      </dgm:prSet>
      <dgm:spPr/>
      <dgm:t>
        <a:bodyPr/>
        <a:lstStyle/>
        <a:p>
          <a:endParaRPr lang="en-US"/>
        </a:p>
      </dgm:t>
    </dgm:pt>
    <dgm:pt modelId="{9EF45476-3661-5746-803B-11C9518452CB}" type="pres">
      <dgm:prSet presAssocID="{B95E1FC1-AE98-9144-90B5-05E66E6E95A0}" presName="childrenComposite" presStyleCnt="0"/>
      <dgm:spPr/>
    </dgm:pt>
    <dgm:pt modelId="{111AB746-2FF6-564B-8753-AC7B0712DC09}" type="pres">
      <dgm:prSet presAssocID="{B95E1FC1-AE98-9144-90B5-05E66E6E95A0}" presName="dummyMaxCanvas_ChildArea" presStyleCnt="0"/>
      <dgm:spPr/>
    </dgm:pt>
    <dgm:pt modelId="{4F3C4FFF-DBC4-E343-860C-7EE99D254749}" type="pres">
      <dgm:prSet presAssocID="{B95E1FC1-AE98-9144-90B5-05E66E6E95A0}" presName="fulcrum" presStyleLbl="alignAccFollowNode1" presStyleIdx="2" presStyleCnt="4" custLinFactNeighborX="-3607" custLinFactNeighborY="15629"/>
      <dgm:spPr>
        <a:solidFill>
          <a:schemeClr val="accent3">
            <a:lumMod val="50000"/>
          </a:schemeClr>
        </a:solidFill>
      </dgm:spPr>
      <dgm:t>
        <a:bodyPr/>
        <a:lstStyle/>
        <a:p>
          <a:endParaRPr lang="en-US"/>
        </a:p>
      </dgm:t>
    </dgm:pt>
    <dgm:pt modelId="{DE958576-B4BC-E74E-86DC-B7A96B976014}" type="pres">
      <dgm:prSet presAssocID="{B95E1FC1-AE98-9144-90B5-05E66E6E95A0}" presName="balance_12" presStyleLbl="alignAccFollowNode1" presStyleIdx="3" presStyleCnt="4" custLinFactNeighborX="-38" custLinFactNeighborY="27609">
        <dgm:presLayoutVars>
          <dgm:bulletEnabled val="1"/>
        </dgm:presLayoutVars>
      </dgm:prSet>
      <dgm:spPr>
        <a:solidFill>
          <a:schemeClr val="accent3">
            <a:lumMod val="50000"/>
          </a:schemeClr>
        </a:solidFill>
      </dgm:spPr>
      <dgm:t>
        <a:bodyPr/>
        <a:lstStyle/>
        <a:p>
          <a:endParaRPr lang="en-US"/>
        </a:p>
      </dgm:t>
    </dgm:pt>
    <dgm:pt modelId="{E023CDB2-16FA-3B49-BF46-F81510603726}" type="pres">
      <dgm:prSet presAssocID="{B95E1FC1-AE98-9144-90B5-05E66E6E95A0}" presName="right_12_1" presStyleLbl="node1" presStyleIdx="0" presStyleCnt="3" custAng="270070" custScaleX="164424" custLinFactNeighborX="16444" custLinFactNeighborY="13736">
        <dgm:presLayoutVars>
          <dgm:bulletEnabled val="1"/>
        </dgm:presLayoutVars>
      </dgm:prSet>
      <dgm:spPr/>
      <dgm:t>
        <a:bodyPr/>
        <a:lstStyle/>
        <a:p>
          <a:endParaRPr lang="en-US"/>
        </a:p>
      </dgm:t>
    </dgm:pt>
    <dgm:pt modelId="{5EB8A7DA-62E2-E440-9AA1-AFABD63FDF67}" type="pres">
      <dgm:prSet presAssocID="{B95E1FC1-AE98-9144-90B5-05E66E6E95A0}" presName="right_12_2" presStyleLbl="node1" presStyleIdx="1" presStyleCnt="3" custAng="297530" custScaleX="213047" custScaleY="117257" custLinFactNeighborX="41498" custLinFactNeighborY="14882">
        <dgm:presLayoutVars>
          <dgm:bulletEnabled val="1"/>
        </dgm:presLayoutVars>
      </dgm:prSet>
      <dgm:spPr/>
      <dgm:t>
        <a:bodyPr/>
        <a:lstStyle/>
        <a:p>
          <a:endParaRPr lang="en-US"/>
        </a:p>
      </dgm:t>
    </dgm:pt>
    <dgm:pt modelId="{9C6B398F-15AB-5548-AB75-EDD00D3829AC}" type="pres">
      <dgm:prSet presAssocID="{B95E1FC1-AE98-9144-90B5-05E66E6E95A0}" presName="left_12_1" presStyleLbl="node1" presStyleIdx="2" presStyleCnt="3" custAng="21091824" custScaleX="136493" custLinFactNeighborX="-18271" custLinFactNeighborY="-5247">
        <dgm:presLayoutVars>
          <dgm:bulletEnabled val="1"/>
        </dgm:presLayoutVars>
      </dgm:prSet>
      <dgm:spPr/>
      <dgm:t>
        <a:bodyPr/>
        <a:lstStyle/>
        <a:p>
          <a:endParaRPr lang="en-US"/>
        </a:p>
      </dgm:t>
    </dgm:pt>
  </dgm:ptLst>
  <dgm:cxnLst>
    <dgm:cxn modelId="{94D1AC2F-EF08-314B-8B1E-0EF4093C2889}" type="presOf" srcId="{B95E1FC1-AE98-9144-90B5-05E66E6E95A0}" destId="{274E3787-5FB6-4A45-98BD-3563E0A7FEC3}" srcOrd="0" destOrd="0" presId="urn:microsoft.com/office/officeart/2005/8/layout/balance1"/>
    <dgm:cxn modelId="{2C56A986-657E-9F48-B2E3-4804F9844815}" srcId="{B95E1FC1-AE98-9144-90B5-05E66E6E95A0}" destId="{E2DC3244-DAD2-9D4C-A018-8A8B976DD049}" srcOrd="1" destOrd="0" parTransId="{1973821B-403A-0146-BD8D-DA56A4AEC2C9}" sibTransId="{6AF24642-B7D1-704E-B460-270B7FD3D09D}"/>
    <dgm:cxn modelId="{4484B7AC-E8AB-494B-8FA7-CB5AF9EA6976}" srcId="{840D4CA7-F43C-CF41-AE16-12E5267C417C}" destId="{9F68511C-A65C-A148-98E2-790D535DB7F2}" srcOrd="0" destOrd="0" parTransId="{9B5832A9-E3E7-1740-8851-39E50990F488}" sibTransId="{999D2C2E-9B38-7945-B8A0-97F14BA20022}"/>
    <dgm:cxn modelId="{D416D413-81EB-FF47-8DEF-43AEEF53A208}" srcId="{E2DC3244-DAD2-9D4C-A018-8A8B976DD049}" destId="{3C816CD3-56A3-7A4B-BCEB-CD66601F67AC}" srcOrd="1" destOrd="0" parTransId="{CFC117F8-B61C-AB42-9A8C-92D213E7A327}" sibTransId="{247550A5-0F5A-E64C-A14B-5586AAD92809}"/>
    <dgm:cxn modelId="{B8E14DBC-689D-DD4D-8A23-4A3BF577E67E}" srcId="{E2DC3244-DAD2-9D4C-A018-8A8B976DD049}" destId="{AD6ED04A-891F-AF4E-8937-6061FB7A3F54}" srcOrd="0" destOrd="0" parTransId="{D91650F5-5F17-4947-B746-139C446E7B93}" sibTransId="{4A139160-FB39-8947-BCEB-821B966901C3}"/>
    <dgm:cxn modelId="{8AB16AF2-BCD7-BE41-BBAF-9373B17A19A0}" type="presOf" srcId="{9F68511C-A65C-A148-98E2-790D535DB7F2}" destId="{9C6B398F-15AB-5548-AB75-EDD00D3829AC}" srcOrd="0" destOrd="0" presId="urn:microsoft.com/office/officeart/2005/8/layout/balance1"/>
    <dgm:cxn modelId="{343F0B56-80E2-5045-BF55-871291F7FB92}" type="presOf" srcId="{E2DC3244-DAD2-9D4C-A018-8A8B976DD049}" destId="{B0876E2E-024F-E840-B429-8A6DDBD3C0B7}" srcOrd="0" destOrd="0" presId="urn:microsoft.com/office/officeart/2005/8/layout/balance1"/>
    <dgm:cxn modelId="{CE1E2BE2-1127-834D-8C5E-4674C54D2F3C}" type="presOf" srcId="{840D4CA7-F43C-CF41-AE16-12E5267C417C}" destId="{D8CE5C9F-7A29-B049-BF80-D80F2A8B9162}" srcOrd="0" destOrd="0" presId="urn:microsoft.com/office/officeart/2005/8/layout/balance1"/>
    <dgm:cxn modelId="{42F55209-A5F8-ED4E-AB37-35AB74B1A046}" type="presOf" srcId="{3C816CD3-56A3-7A4B-BCEB-CD66601F67AC}" destId="{5EB8A7DA-62E2-E440-9AA1-AFABD63FDF67}" srcOrd="0" destOrd="0" presId="urn:microsoft.com/office/officeart/2005/8/layout/balance1"/>
    <dgm:cxn modelId="{F890A8EE-1684-1449-A7B9-B216AD8D92FD}" type="presOf" srcId="{AD6ED04A-891F-AF4E-8937-6061FB7A3F54}" destId="{E023CDB2-16FA-3B49-BF46-F81510603726}" srcOrd="0" destOrd="0" presId="urn:microsoft.com/office/officeart/2005/8/layout/balance1"/>
    <dgm:cxn modelId="{0E661DEA-D1AD-4E4B-9264-BE5FA7FA9180}" srcId="{B95E1FC1-AE98-9144-90B5-05E66E6E95A0}" destId="{840D4CA7-F43C-CF41-AE16-12E5267C417C}" srcOrd="0" destOrd="0" parTransId="{B6455B8E-0B5E-FD45-9EDE-6590CE5032E6}" sibTransId="{FF027CAC-32AE-1C45-8241-D177EA39F3AA}"/>
    <dgm:cxn modelId="{E5F85CF6-03BF-BF4D-81AD-0AAB7DB91D44}" type="presParOf" srcId="{274E3787-5FB6-4A45-98BD-3563E0A7FEC3}" destId="{291E944F-80DD-E24F-B74D-7EA7AA00490C}" srcOrd="0" destOrd="0" presId="urn:microsoft.com/office/officeart/2005/8/layout/balance1"/>
    <dgm:cxn modelId="{9B76E520-BE0B-BE4E-A0E6-C84C7FA44029}" type="presParOf" srcId="{274E3787-5FB6-4A45-98BD-3563E0A7FEC3}" destId="{E0E7CFCA-4DF9-3B4B-BB67-A17822A163EE}" srcOrd="1" destOrd="0" presId="urn:microsoft.com/office/officeart/2005/8/layout/balance1"/>
    <dgm:cxn modelId="{B5A95E04-9348-934F-B41D-DE60513A47F7}" type="presParOf" srcId="{E0E7CFCA-4DF9-3B4B-BB67-A17822A163EE}" destId="{D8CE5C9F-7A29-B049-BF80-D80F2A8B9162}" srcOrd="0" destOrd="0" presId="urn:microsoft.com/office/officeart/2005/8/layout/balance1"/>
    <dgm:cxn modelId="{713EAC1B-C229-B246-896C-CF3DA1845A15}" type="presParOf" srcId="{E0E7CFCA-4DF9-3B4B-BB67-A17822A163EE}" destId="{B0876E2E-024F-E840-B429-8A6DDBD3C0B7}" srcOrd="1" destOrd="0" presId="urn:microsoft.com/office/officeart/2005/8/layout/balance1"/>
    <dgm:cxn modelId="{26AF03C1-B9D6-CA4D-A655-86C7FF057141}" type="presParOf" srcId="{274E3787-5FB6-4A45-98BD-3563E0A7FEC3}" destId="{9EF45476-3661-5746-803B-11C9518452CB}" srcOrd="2" destOrd="0" presId="urn:microsoft.com/office/officeart/2005/8/layout/balance1"/>
    <dgm:cxn modelId="{ABD8EDE9-007E-D944-801E-EE62C1E33724}" type="presParOf" srcId="{9EF45476-3661-5746-803B-11C9518452CB}" destId="{111AB746-2FF6-564B-8753-AC7B0712DC09}" srcOrd="0" destOrd="0" presId="urn:microsoft.com/office/officeart/2005/8/layout/balance1"/>
    <dgm:cxn modelId="{E748EA4F-2159-8149-9B69-5DEB4D1028B7}" type="presParOf" srcId="{9EF45476-3661-5746-803B-11C9518452CB}" destId="{4F3C4FFF-DBC4-E343-860C-7EE99D254749}" srcOrd="1" destOrd="0" presId="urn:microsoft.com/office/officeart/2005/8/layout/balance1"/>
    <dgm:cxn modelId="{96B2FC19-E571-0E4C-A58B-B21FC5AA1CD4}" type="presParOf" srcId="{9EF45476-3661-5746-803B-11C9518452CB}" destId="{DE958576-B4BC-E74E-86DC-B7A96B976014}" srcOrd="2" destOrd="0" presId="urn:microsoft.com/office/officeart/2005/8/layout/balance1"/>
    <dgm:cxn modelId="{9C4E3709-D890-A746-9E35-BBD07B1646FF}" type="presParOf" srcId="{9EF45476-3661-5746-803B-11C9518452CB}" destId="{E023CDB2-16FA-3B49-BF46-F81510603726}" srcOrd="3" destOrd="0" presId="urn:microsoft.com/office/officeart/2005/8/layout/balance1"/>
    <dgm:cxn modelId="{9222FBF4-8717-4F43-986D-2EC710CCF124}" type="presParOf" srcId="{9EF45476-3661-5746-803B-11C9518452CB}" destId="{5EB8A7DA-62E2-E440-9AA1-AFABD63FDF67}" srcOrd="4" destOrd="0" presId="urn:microsoft.com/office/officeart/2005/8/layout/balance1"/>
    <dgm:cxn modelId="{CBDCFCF2-D284-F949-800A-8F0C0E1D47CB}" type="presParOf" srcId="{9EF45476-3661-5746-803B-11C9518452CB}" destId="{9C6B398F-15AB-5548-AB75-EDD00D3829AC}"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27E8CD-E193-374C-8F5E-D9516BA56DC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984B6D-CD19-FE43-BEAE-0E799DF27D43}">
      <dgm:prSet custT="1"/>
      <dgm:spPr/>
      <dgm:t>
        <a:bodyPr/>
        <a:lstStyle/>
        <a:p>
          <a:pPr rtl="0"/>
          <a:r>
            <a:rPr lang="en-US" sz="2400" dirty="0" err="1" smtClean="0"/>
            <a:t>Nonblocking</a:t>
          </a:r>
          <a:r>
            <a:rPr lang="en-US" sz="2400" dirty="0" smtClean="0"/>
            <a:t> send, blocking receive</a:t>
          </a:r>
          <a:endParaRPr lang="en-US" sz="2400" dirty="0"/>
        </a:p>
      </dgm:t>
    </dgm:pt>
    <dgm:pt modelId="{01F2897C-CBB4-0A4F-833B-A983967B05E6}" type="parTrans" cxnId="{C887F737-6585-BA4C-A16F-AADF02A11677}">
      <dgm:prSet/>
      <dgm:spPr/>
      <dgm:t>
        <a:bodyPr/>
        <a:lstStyle/>
        <a:p>
          <a:endParaRPr lang="en-US"/>
        </a:p>
      </dgm:t>
    </dgm:pt>
    <dgm:pt modelId="{11260BA1-DC41-0544-8790-6F4A228C318D}" type="sibTrans" cxnId="{C887F737-6585-BA4C-A16F-AADF02A11677}">
      <dgm:prSet/>
      <dgm:spPr/>
      <dgm:t>
        <a:bodyPr/>
        <a:lstStyle/>
        <a:p>
          <a:endParaRPr lang="en-US"/>
        </a:p>
      </dgm:t>
    </dgm:pt>
    <dgm:pt modelId="{5EB1E116-9108-5041-82FF-E86E8C94C1A9}">
      <dgm:prSet/>
      <dgm:spPr/>
      <dgm:t>
        <a:bodyPr/>
        <a:lstStyle/>
        <a:p>
          <a:pPr rtl="0"/>
          <a:r>
            <a:rPr lang="en-US" dirty="0" smtClean="0"/>
            <a:t>Sender continues on but receiver is blocked until the requested message arrives</a:t>
          </a:r>
          <a:endParaRPr lang="en-US" dirty="0"/>
        </a:p>
      </dgm:t>
    </dgm:pt>
    <dgm:pt modelId="{0214350C-1246-1843-BEEB-628379095719}" type="parTrans" cxnId="{7E31C0FE-C1AF-7B40-8076-CBAC47674A04}">
      <dgm:prSet/>
      <dgm:spPr/>
      <dgm:t>
        <a:bodyPr/>
        <a:lstStyle/>
        <a:p>
          <a:endParaRPr lang="en-US"/>
        </a:p>
      </dgm:t>
    </dgm:pt>
    <dgm:pt modelId="{C95C1D8A-6AFB-5146-9731-ED577DB6E8B0}" type="sibTrans" cxnId="{7E31C0FE-C1AF-7B40-8076-CBAC47674A04}">
      <dgm:prSet/>
      <dgm:spPr/>
      <dgm:t>
        <a:bodyPr/>
        <a:lstStyle/>
        <a:p>
          <a:endParaRPr lang="en-US"/>
        </a:p>
      </dgm:t>
    </dgm:pt>
    <dgm:pt modelId="{CC21AB64-0AED-7542-9159-B6303CB71F5A}">
      <dgm:prSet/>
      <dgm:spPr/>
      <dgm:t>
        <a:bodyPr/>
        <a:lstStyle/>
        <a:p>
          <a:pPr rtl="0"/>
          <a:r>
            <a:rPr lang="en-US" dirty="0" smtClean="0"/>
            <a:t>Most useful combination</a:t>
          </a:r>
          <a:endParaRPr lang="en-US" dirty="0"/>
        </a:p>
      </dgm:t>
    </dgm:pt>
    <dgm:pt modelId="{C83520E4-371F-7440-8576-2D5C4343367E}" type="parTrans" cxnId="{AE7ED72E-6288-D541-9093-86DA407052E6}">
      <dgm:prSet/>
      <dgm:spPr/>
      <dgm:t>
        <a:bodyPr/>
        <a:lstStyle/>
        <a:p>
          <a:endParaRPr lang="en-US"/>
        </a:p>
      </dgm:t>
    </dgm:pt>
    <dgm:pt modelId="{F0D8E3EA-CD48-B446-BEBF-D9C6AA1B5CA1}" type="sibTrans" cxnId="{AE7ED72E-6288-D541-9093-86DA407052E6}">
      <dgm:prSet/>
      <dgm:spPr/>
      <dgm:t>
        <a:bodyPr/>
        <a:lstStyle/>
        <a:p>
          <a:endParaRPr lang="en-US"/>
        </a:p>
      </dgm:t>
    </dgm:pt>
    <dgm:pt modelId="{6C451841-31AC-2C4A-BD5F-97D63B243324}">
      <dgm:prSet/>
      <dgm:spPr/>
      <dgm:t>
        <a:bodyPr/>
        <a:lstStyle/>
        <a:p>
          <a:pPr rtl="0"/>
          <a:r>
            <a:rPr lang="en-US" dirty="0" smtClean="0"/>
            <a:t>Sends one or more messages to a variety of destinations as quickly as possible</a:t>
          </a:r>
          <a:endParaRPr lang="en-US" dirty="0"/>
        </a:p>
      </dgm:t>
    </dgm:pt>
    <dgm:pt modelId="{04922CDE-305C-7E4E-A5F8-548B07ADA949}" type="parTrans" cxnId="{2EE21B70-10CD-924A-821E-F852ED7D58C1}">
      <dgm:prSet/>
      <dgm:spPr/>
      <dgm:t>
        <a:bodyPr/>
        <a:lstStyle/>
        <a:p>
          <a:endParaRPr lang="en-US"/>
        </a:p>
      </dgm:t>
    </dgm:pt>
    <dgm:pt modelId="{8984EA4E-5D9D-8A4C-890E-1C200D579779}" type="sibTrans" cxnId="{2EE21B70-10CD-924A-821E-F852ED7D58C1}">
      <dgm:prSet/>
      <dgm:spPr/>
      <dgm:t>
        <a:bodyPr/>
        <a:lstStyle/>
        <a:p>
          <a:endParaRPr lang="en-US"/>
        </a:p>
      </dgm:t>
    </dgm:pt>
    <dgm:pt modelId="{757FD84E-C215-B749-91A4-D802DE6196F5}">
      <dgm:prSet/>
      <dgm:spPr/>
      <dgm:t>
        <a:bodyPr/>
        <a:lstStyle/>
        <a:p>
          <a:pPr rtl="0"/>
          <a:r>
            <a:rPr lang="en-US" dirty="0" smtClean="0"/>
            <a:t>Example -- a service process that exists to provide a service or resource to other processes</a:t>
          </a:r>
          <a:endParaRPr lang="en-US" dirty="0"/>
        </a:p>
      </dgm:t>
    </dgm:pt>
    <dgm:pt modelId="{DAFD52F6-9922-7349-BF68-4ACCE8F95FD5}" type="parTrans" cxnId="{35F4216B-C764-1F42-8536-CA788CCCDBE6}">
      <dgm:prSet/>
      <dgm:spPr/>
      <dgm:t>
        <a:bodyPr/>
        <a:lstStyle/>
        <a:p>
          <a:endParaRPr lang="en-US"/>
        </a:p>
      </dgm:t>
    </dgm:pt>
    <dgm:pt modelId="{B985A4D1-1CB8-9344-9FCB-F50F659DBA79}" type="sibTrans" cxnId="{35F4216B-C764-1F42-8536-CA788CCCDBE6}">
      <dgm:prSet/>
      <dgm:spPr/>
      <dgm:t>
        <a:bodyPr/>
        <a:lstStyle/>
        <a:p>
          <a:endParaRPr lang="en-US"/>
        </a:p>
      </dgm:t>
    </dgm:pt>
    <dgm:pt modelId="{73A9E9B1-89D6-694A-BAFC-F1639E9E0FA3}">
      <dgm:prSet custT="1"/>
      <dgm:spPr/>
      <dgm:t>
        <a:bodyPr/>
        <a:lstStyle/>
        <a:p>
          <a:pPr rtl="0"/>
          <a:r>
            <a:rPr lang="en-US" sz="2400" dirty="0" err="1" smtClean="0"/>
            <a:t>Nonblocking</a:t>
          </a:r>
          <a:r>
            <a:rPr lang="en-US" sz="2400" dirty="0" smtClean="0"/>
            <a:t> send, </a:t>
          </a:r>
          <a:r>
            <a:rPr lang="en-US" sz="2400" dirty="0" err="1" smtClean="0"/>
            <a:t>nonblocking</a:t>
          </a:r>
          <a:r>
            <a:rPr lang="en-US" sz="2400" dirty="0" smtClean="0"/>
            <a:t> receive</a:t>
          </a:r>
          <a:endParaRPr lang="en-US" sz="2400" dirty="0"/>
        </a:p>
      </dgm:t>
    </dgm:pt>
    <dgm:pt modelId="{3916E0CF-CE1E-1D4B-8A41-D0D814E89B0F}" type="parTrans" cxnId="{BCA614CC-B4D5-3442-90B6-4527EEE6FEF9}">
      <dgm:prSet/>
      <dgm:spPr/>
      <dgm:t>
        <a:bodyPr/>
        <a:lstStyle/>
        <a:p>
          <a:endParaRPr lang="en-US"/>
        </a:p>
      </dgm:t>
    </dgm:pt>
    <dgm:pt modelId="{8FEA3A20-CBF8-BD46-B357-8B81C8062570}" type="sibTrans" cxnId="{BCA614CC-B4D5-3442-90B6-4527EEE6FEF9}">
      <dgm:prSet/>
      <dgm:spPr/>
      <dgm:t>
        <a:bodyPr/>
        <a:lstStyle/>
        <a:p>
          <a:endParaRPr lang="en-US"/>
        </a:p>
      </dgm:t>
    </dgm:pt>
    <dgm:pt modelId="{C5316F31-176B-F34B-BA40-55DF4E368FCA}">
      <dgm:prSet/>
      <dgm:spPr/>
      <dgm:t>
        <a:bodyPr/>
        <a:lstStyle/>
        <a:p>
          <a:pPr rtl="0"/>
          <a:r>
            <a:rPr lang="en-US" dirty="0" smtClean="0"/>
            <a:t>Neither party is required to wait</a:t>
          </a:r>
          <a:endParaRPr lang="en-US" dirty="0"/>
        </a:p>
      </dgm:t>
    </dgm:pt>
    <dgm:pt modelId="{A15D9228-445C-9C49-9BE5-094ACB67A39B}" type="parTrans" cxnId="{AE18236F-5EF4-5549-99D8-BDAE7A18B153}">
      <dgm:prSet/>
      <dgm:spPr/>
      <dgm:t>
        <a:bodyPr/>
        <a:lstStyle/>
        <a:p>
          <a:endParaRPr lang="en-US"/>
        </a:p>
      </dgm:t>
    </dgm:pt>
    <dgm:pt modelId="{DACAD61B-E76C-2246-BD10-F980FDDCC609}" type="sibTrans" cxnId="{AE18236F-5EF4-5549-99D8-BDAE7A18B153}">
      <dgm:prSet/>
      <dgm:spPr/>
      <dgm:t>
        <a:bodyPr/>
        <a:lstStyle/>
        <a:p>
          <a:endParaRPr lang="en-US"/>
        </a:p>
      </dgm:t>
    </dgm:pt>
    <dgm:pt modelId="{FB2FE7A4-BF26-5246-957B-D4DDACD54EE4}" type="pres">
      <dgm:prSet presAssocID="{CD27E8CD-E193-374C-8F5E-D9516BA56DC7}" presName="linear" presStyleCnt="0">
        <dgm:presLayoutVars>
          <dgm:dir/>
          <dgm:animLvl val="lvl"/>
          <dgm:resizeHandles val="exact"/>
        </dgm:presLayoutVars>
      </dgm:prSet>
      <dgm:spPr/>
      <dgm:t>
        <a:bodyPr/>
        <a:lstStyle/>
        <a:p>
          <a:endParaRPr lang="en-US"/>
        </a:p>
      </dgm:t>
    </dgm:pt>
    <dgm:pt modelId="{75AEEAF0-6636-7A4B-AC28-2D6920786958}" type="pres">
      <dgm:prSet presAssocID="{91984B6D-CD19-FE43-BEAE-0E799DF27D43}" presName="parentLin" presStyleCnt="0"/>
      <dgm:spPr/>
    </dgm:pt>
    <dgm:pt modelId="{02F1EC8A-0E98-6F4F-81E4-128269BE9247}" type="pres">
      <dgm:prSet presAssocID="{91984B6D-CD19-FE43-BEAE-0E799DF27D43}" presName="parentLeftMargin" presStyleLbl="node1" presStyleIdx="0" presStyleCnt="2"/>
      <dgm:spPr/>
      <dgm:t>
        <a:bodyPr/>
        <a:lstStyle/>
        <a:p>
          <a:endParaRPr lang="en-US"/>
        </a:p>
      </dgm:t>
    </dgm:pt>
    <dgm:pt modelId="{7C0D2C5B-322D-9045-B418-FF8D3F881A30}" type="pres">
      <dgm:prSet presAssocID="{91984B6D-CD19-FE43-BEAE-0E799DF27D43}" presName="parentText" presStyleLbl="node1" presStyleIdx="0" presStyleCnt="2">
        <dgm:presLayoutVars>
          <dgm:chMax val="0"/>
          <dgm:bulletEnabled val="1"/>
        </dgm:presLayoutVars>
      </dgm:prSet>
      <dgm:spPr/>
      <dgm:t>
        <a:bodyPr/>
        <a:lstStyle/>
        <a:p>
          <a:endParaRPr lang="en-US"/>
        </a:p>
      </dgm:t>
    </dgm:pt>
    <dgm:pt modelId="{9BA17364-C4BE-1F4C-A926-52FA284D13AC}" type="pres">
      <dgm:prSet presAssocID="{91984B6D-CD19-FE43-BEAE-0E799DF27D43}" presName="negativeSpace" presStyleCnt="0"/>
      <dgm:spPr/>
    </dgm:pt>
    <dgm:pt modelId="{94FC4253-C5DD-2F40-AF14-A6F8E87BF8EB}" type="pres">
      <dgm:prSet presAssocID="{91984B6D-CD19-FE43-BEAE-0E799DF27D43}" presName="childText" presStyleLbl="conFgAcc1" presStyleIdx="0" presStyleCnt="2">
        <dgm:presLayoutVars>
          <dgm:bulletEnabled val="1"/>
        </dgm:presLayoutVars>
      </dgm:prSet>
      <dgm:spPr/>
      <dgm:t>
        <a:bodyPr/>
        <a:lstStyle/>
        <a:p>
          <a:endParaRPr lang="en-US"/>
        </a:p>
      </dgm:t>
    </dgm:pt>
    <dgm:pt modelId="{2B71BA69-D6B9-2041-8D90-C51CD6545C6D}" type="pres">
      <dgm:prSet presAssocID="{11260BA1-DC41-0544-8790-6F4A228C318D}" presName="spaceBetweenRectangles" presStyleCnt="0"/>
      <dgm:spPr/>
    </dgm:pt>
    <dgm:pt modelId="{09D3498D-A602-5348-A1FB-49B93FEFB771}" type="pres">
      <dgm:prSet presAssocID="{73A9E9B1-89D6-694A-BAFC-F1639E9E0FA3}" presName="parentLin" presStyleCnt="0"/>
      <dgm:spPr/>
    </dgm:pt>
    <dgm:pt modelId="{DC97F160-ACC9-694B-AD54-3141CE9124B0}" type="pres">
      <dgm:prSet presAssocID="{73A9E9B1-89D6-694A-BAFC-F1639E9E0FA3}" presName="parentLeftMargin" presStyleLbl="node1" presStyleIdx="0" presStyleCnt="2"/>
      <dgm:spPr/>
      <dgm:t>
        <a:bodyPr/>
        <a:lstStyle/>
        <a:p>
          <a:endParaRPr lang="en-US"/>
        </a:p>
      </dgm:t>
    </dgm:pt>
    <dgm:pt modelId="{FB5D3142-9F1C-A94D-A8A6-48AF5D364BD5}" type="pres">
      <dgm:prSet presAssocID="{73A9E9B1-89D6-694A-BAFC-F1639E9E0FA3}" presName="parentText" presStyleLbl="node1" presStyleIdx="1" presStyleCnt="2" custScaleX="109434">
        <dgm:presLayoutVars>
          <dgm:chMax val="0"/>
          <dgm:bulletEnabled val="1"/>
        </dgm:presLayoutVars>
      </dgm:prSet>
      <dgm:spPr/>
      <dgm:t>
        <a:bodyPr/>
        <a:lstStyle/>
        <a:p>
          <a:endParaRPr lang="en-US"/>
        </a:p>
      </dgm:t>
    </dgm:pt>
    <dgm:pt modelId="{CE854633-C84A-1C4B-B243-A9F056606818}" type="pres">
      <dgm:prSet presAssocID="{73A9E9B1-89D6-694A-BAFC-F1639E9E0FA3}" presName="negativeSpace" presStyleCnt="0"/>
      <dgm:spPr/>
    </dgm:pt>
    <dgm:pt modelId="{A84F03E2-F9EA-C94D-AD93-13923F0055A8}" type="pres">
      <dgm:prSet presAssocID="{73A9E9B1-89D6-694A-BAFC-F1639E9E0FA3}" presName="childText" presStyleLbl="conFgAcc1" presStyleIdx="1" presStyleCnt="2">
        <dgm:presLayoutVars>
          <dgm:bulletEnabled val="1"/>
        </dgm:presLayoutVars>
      </dgm:prSet>
      <dgm:spPr/>
      <dgm:t>
        <a:bodyPr/>
        <a:lstStyle/>
        <a:p>
          <a:endParaRPr lang="en-US"/>
        </a:p>
      </dgm:t>
    </dgm:pt>
  </dgm:ptLst>
  <dgm:cxnLst>
    <dgm:cxn modelId="{7E31C0FE-C1AF-7B40-8076-CBAC47674A04}" srcId="{91984B6D-CD19-FE43-BEAE-0E799DF27D43}" destId="{5EB1E116-9108-5041-82FF-E86E8C94C1A9}" srcOrd="0" destOrd="0" parTransId="{0214350C-1246-1843-BEEB-628379095719}" sibTransId="{C95C1D8A-6AFB-5146-9731-ED577DB6E8B0}"/>
    <dgm:cxn modelId="{C887F737-6585-BA4C-A16F-AADF02A11677}" srcId="{CD27E8CD-E193-374C-8F5E-D9516BA56DC7}" destId="{91984B6D-CD19-FE43-BEAE-0E799DF27D43}" srcOrd="0" destOrd="0" parTransId="{01F2897C-CBB4-0A4F-833B-A983967B05E6}" sibTransId="{11260BA1-DC41-0544-8790-6F4A228C318D}"/>
    <dgm:cxn modelId="{26218F52-0AFF-F143-8705-FD7D93166359}" type="presOf" srcId="{73A9E9B1-89D6-694A-BAFC-F1639E9E0FA3}" destId="{DC97F160-ACC9-694B-AD54-3141CE9124B0}" srcOrd="0" destOrd="0" presId="urn:microsoft.com/office/officeart/2005/8/layout/list1"/>
    <dgm:cxn modelId="{BCA614CC-B4D5-3442-90B6-4527EEE6FEF9}" srcId="{CD27E8CD-E193-374C-8F5E-D9516BA56DC7}" destId="{73A9E9B1-89D6-694A-BAFC-F1639E9E0FA3}" srcOrd="1" destOrd="0" parTransId="{3916E0CF-CE1E-1D4B-8A41-D0D814E89B0F}" sibTransId="{8FEA3A20-CBF8-BD46-B357-8B81C8062570}"/>
    <dgm:cxn modelId="{5652FEEE-C1E8-A442-9A2E-25C6ACD5251C}" type="presOf" srcId="{C5316F31-176B-F34B-BA40-55DF4E368FCA}" destId="{A84F03E2-F9EA-C94D-AD93-13923F0055A8}" srcOrd="0" destOrd="0" presId="urn:microsoft.com/office/officeart/2005/8/layout/list1"/>
    <dgm:cxn modelId="{658F7059-354A-BB4B-9FAF-30876C318022}" type="presOf" srcId="{73A9E9B1-89D6-694A-BAFC-F1639E9E0FA3}" destId="{FB5D3142-9F1C-A94D-A8A6-48AF5D364BD5}" srcOrd="1" destOrd="0" presId="urn:microsoft.com/office/officeart/2005/8/layout/list1"/>
    <dgm:cxn modelId="{8BDC4123-5213-D94D-9C37-68C59BDC428C}" type="presOf" srcId="{757FD84E-C215-B749-91A4-D802DE6196F5}" destId="{94FC4253-C5DD-2F40-AF14-A6F8E87BF8EB}" srcOrd="0" destOrd="3" presId="urn:microsoft.com/office/officeart/2005/8/layout/list1"/>
    <dgm:cxn modelId="{AE7ED72E-6288-D541-9093-86DA407052E6}" srcId="{91984B6D-CD19-FE43-BEAE-0E799DF27D43}" destId="{CC21AB64-0AED-7542-9159-B6303CB71F5A}" srcOrd="1" destOrd="0" parTransId="{C83520E4-371F-7440-8576-2D5C4343367E}" sibTransId="{F0D8E3EA-CD48-B446-BEBF-D9C6AA1B5CA1}"/>
    <dgm:cxn modelId="{0CE1A2E4-3C54-EF46-A77C-62FB3457A161}" type="presOf" srcId="{CC21AB64-0AED-7542-9159-B6303CB71F5A}" destId="{94FC4253-C5DD-2F40-AF14-A6F8E87BF8EB}" srcOrd="0" destOrd="1" presId="urn:microsoft.com/office/officeart/2005/8/layout/list1"/>
    <dgm:cxn modelId="{7DE052CB-909B-3A4B-8B54-F6E134628C6B}" type="presOf" srcId="{5EB1E116-9108-5041-82FF-E86E8C94C1A9}" destId="{94FC4253-C5DD-2F40-AF14-A6F8E87BF8EB}" srcOrd="0" destOrd="0" presId="urn:microsoft.com/office/officeart/2005/8/layout/list1"/>
    <dgm:cxn modelId="{BAE2BC00-B7FE-8C4A-951C-4F0BA8A10055}" type="presOf" srcId="{91984B6D-CD19-FE43-BEAE-0E799DF27D43}" destId="{7C0D2C5B-322D-9045-B418-FF8D3F881A30}" srcOrd="1" destOrd="0" presId="urn:microsoft.com/office/officeart/2005/8/layout/list1"/>
    <dgm:cxn modelId="{35F4216B-C764-1F42-8536-CA788CCCDBE6}" srcId="{91984B6D-CD19-FE43-BEAE-0E799DF27D43}" destId="{757FD84E-C215-B749-91A4-D802DE6196F5}" srcOrd="3" destOrd="0" parTransId="{DAFD52F6-9922-7349-BF68-4ACCE8F95FD5}" sibTransId="{B985A4D1-1CB8-9344-9FCB-F50F659DBA79}"/>
    <dgm:cxn modelId="{AE18236F-5EF4-5549-99D8-BDAE7A18B153}" srcId="{73A9E9B1-89D6-694A-BAFC-F1639E9E0FA3}" destId="{C5316F31-176B-F34B-BA40-55DF4E368FCA}" srcOrd="0" destOrd="0" parTransId="{A15D9228-445C-9C49-9BE5-094ACB67A39B}" sibTransId="{DACAD61B-E76C-2246-BD10-F980FDDCC609}"/>
    <dgm:cxn modelId="{2EE21B70-10CD-924A-821E-F852ED7D58C1}" srcId="{91984B6D-CD19-FE43-BEAE-0E799DF27D43}" destId="{6C451841-31AC-2C4A-BD5F-97D63B243324}" srcOrd="2" destOrd="0" parTransId="{04922CDE-305C-7E4E-A5F8-548B07ADA949}" sibTransId="{8984EA4E-5D9D-8A4C-890E-1C200D579779}"/>
    <dgm:cxn modelId="{E80DDB00-220C-0448-8C27-CA628700BB61}" type="presOf" srcId="{6C451841-31AC-2C4A-BD5F-97D63B243324}" destId="{94FC4253-C5DD-2F40-AF14-A6F8E87BF8EB}" srcOrd="0" destOrd="2" presId="urn:microsoft.com/office/officeart/2005/8/layout/list1"/>
    <dgm:cxn modelId="{8B368047-0E12-854C-B255-1B46436090D2}" type="presOf" srcId="{91984B6D-CD19-FE43-BEAE-0E799DF27D43}" destId="{02F1EC8A-0E98-6F4F-81E4-128269BE9247}" srcOrd="0" destOrd="0" presId="urn:microsoft.com/office/officeart/2005/8/layout/list1"/>
    <dgm:cxn modelId="{A1F1E2A9-36E7-514C-AF3C-DEBC97E55527}" type="presOf" srcId="{CD27E8CD-E193-374C-8F5E-D9516BA56DC7}" destId="{FB2FE7A4-BF26-5246-957B-D4DDACD54EE4}" srcOrd="0" destOrd="0" presId="urn:microsoft.com/office/officeart/2005/8/layout/list1"/>
    <dgm:cxn modelId="{55073CB4-7F0B-0B43-BEDA-E6D0E04AD300}" type="presParOf" srcId="{FB2FE7A4-BF26-5246-957B-D4DDACD54EE4}" destId="{75AEEAF0-6636-7A4B-AC28-2D6920786958}" srcOrd="0" destOrd="0" presId="urn:microsoft.com/office/officeart/2005/8/layout/list1"/>
    <dgm:cxn modelId="{F9CAECBD-4C4E-2A45-8C16-18AF30D0C96E}" type="presParOf" srcId="{75AEEAF0-6636-7A4B-AC28-2D6920786958}" destId="{02F1EC8A-0E98-6F4F-81E4-128269BE9247}" srcOrd="0" destOrd="0" presId="urn:microsoft.com/office/officeart/2005/8/layout/list1"/>
    <dgm:cxn modelId="{AD0ACA4B-A999-6F49-A065-B857F54658A4}" type="presParOf" srcId="{75AEEAF0-6636-7A4B-AC28-2D6920786958}" destId="{7C0D2C5B-322D-9045-B418-FF8D3F881A30}" srcOrd="1" destOrd="0" presId="urn:microsoft.com/office/officeart/2005/8/layout/list1"/>
    <dgm:cxn modelId="{6B40BD1A-23F8-3041-AB14-844BE482BB16}" type="presParOf" srcId="{FB2FE7A4-BF26-5246-957B-D4DDACD54EE4}" destId="{9BA17364-C4BE-1F4C-A926-52FA284D13AC}" srcOrd="1" destOrd="0" presId="urn:microsoft.com/office/officeart/2005/8/layout/list1"/>
    <dgm:cxn modelId="{9C3DCB35-AFA8-0E49-BCB8-25ED50B10B94}" type="presParOf" srcId="{FB2FE7A4-BF26-5246-957B-D4DDACD54EE4}" destId="{94FC4253-C5DD-2F40-AF14-A6F8E87BF8EB}" srcOrd="2" destOrd="0" presId="urn:microsoft.com/office/officeart/2005/8/layout/list1"/>
    <dgm:cxn modelId="{A9FC753D-0E2C-8B44-94F9-B4290DC6B324}" type="presParOf" srcId="{FB2FE7A4-BF26-5246-957B-D4DDACD54EE4}" destId="{2B71BA69-D6B9-2041-8D90-C51CD6545C6D}" srcOrd="3" destOrd="0" presId="urn:microsoft.com/office/officeart/2005/8/layout/list1"/>
    <dgm:cxn modelId="{857DA4DE-FC7E-064D-8484-F4CD86E46933}" type="presParOf" srcId="{FB2FE7A4-BF26-5246-957B-D4DDACD54EE4}" destId="{09D3498D-A602-5348-A1FB-49B93FEFB771}" srcOrd="4" destOrd="0" presId="urn:microsoft.com/office/officeart/2005/8/layout/list1"/>
    <dgm:cxn modelId="{A042B265-EB9C-DE48-97B4-B7D02A717982}" type="presParOf" srcId="{09D3498D-A602-5348-A1FB-49B93FEFB771}" destId="{DC97F160-ACC9-694B-AD54-3141CE9124B0}" srcOrd="0" destOrd="0" presId="urn:microsoft.com/office/officeart/2005/8/layout/list1"/>
    <dgm:cxn modelId="{39C3F6FF-6ACB-FC4A-A21C-59693AE44929}" type="presParOf" srcId="{09D3498D-A602-5348-A1FB-49B93FEFB771}" destId="{FB5D3142-9F1C-A94D-A8A6-48AF5D364BD5}" srcOrd="1" destOrd="0" presId="urn:microsoft.com/office/officeart/2005/8/layout/list1"/>
    <dgm:cxn modelId="{6012F205-35AE-204E-B810-39621AA356A5}" type="presParOf" srcId="{FB2FE7A4-BF26-5246-957B-D4DDACD54EE4}" destId="{CE854633-C84A-1C4B-B243-A9F056606818}" srcOrd="5" destOrd="0" presId="urn:microsoft.com/office/officeart/2005/8/layout/list1"/>
    <dgm:cxn modelId="{0D4DF21D-1AB5-B949-87B9-C25E355F0954}" type="presParOf" srcId="{FB2FE7A4-BF26-5246-957B-D4DDACD54EE4}" destId="{A84F03E2-F9EA-C94D-AD93-13923F0055A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C660F0-F51F-7942-83BE-3900525400E2}" type="doc">
      <dgm:prSet loTypeId="urn:microsoft.com/office/officeart/2005/8/layout/venn3" loCatId="" qsTypeId="urn:microsoft.com/office/officeart/2005/8/quickstyle/simple4" qsCatId="simple" csTypeId="urn:microsoft.com/office/officeart/2005/8/colors/accent1_2" csCatId="accent1" phldr="1"/>
      <dgm:spPr/>
      <dgm:t>
        <a:bodyPr/>
        <a:lstStyle/>
        <a:p>
          <a:endParaRPr lang="en-US"/>
        </a:p>
      </dgm:t>
    </dgm:pt>
    <dgm:pt modelId="{CBCAA15B-4DF8-2449-A3E4-2FFBBD4228E2}">
      <dgm:prSet phldrT="[Text]"/>
      <dgm:spPr>
        <a:solidFill>
          <a:schemeClr val="bg1"/>
        </a:solidFill>
        <a:ln>
          <a:solidFill>
            <a:schemeClr val="accent6"/>
          </a:solidFill>
        </a:ln>
      </dgm:spPr>
      <dgm:t>
        <a:bodyPr/>
        <a:lstStyle/>
        <a:p>
          <a:r>
            <a:rPr lang="en-US" dirty="0" smtClean="0"/>
            <a:t>Direct addressing</a:t>
          </a:r>
          <a:endParaRPr lang="en-US" dirty="0"/>
        </a:p>
      </dgm:t>
    </dgm:pt>
    <dgm:pt modelId="{5331A782-92F5-174C-ADE8-603BCC699445}" type="parTrans" cxnId="{B80E53F1-AE34-974D-BD2B-25A07BD9FD8E}">
      <dgm:prSet/>
      <dgm:spPr/>
      <dgm:t>
        <a:bodyPr/>
        <a:lstStyle/>
        <a:p>
          <a:endParaRPr lang="en-US"/>
        </a:p>
      </dgm:t>
    </dgm:pt>
    <dgm:pt modelId="{9DC2889C-314C-814D-BB7F-9B9EC7CF63FA}" type="sibTrans" cxnId="{B80E53F1-AE34-974D-BD2B-25A07BD9FD8E}">
      <dgm:prSet/>
      <dgm:spPr/>
      <dgm:t>
        <a:bodyPr/>
        <a:lstStyle/>
        <a:p>
          <a:endParaRPr lang="en-US"/>
        </a:p>
      </dgm:t>
    </dgm:pt>
    <dgm:pt modelId="{053799BB-CB52-8641-A4B3-79E4E6C7D5AD}">
      <dgm:prSet/>
      <dgm:spPr>
        <a:solidFill>
          <a:schemeClr val="bg1"/>
        </a:solidFill>
        <a:ln>
          <a:solidFill>
            <a:schemeClr val="accent6"/>
          </a:solidFill>
        </a:ln>
      </dgm:spPr>
      <dgm:t>
        <a:bodyPr/>
        <a:lstStyle/>
        <a:p>
          <a:r>
            <a:rPr lang="en-US" dirty="0" smtClean="0"/>
            <a:t>Indirect addressing</a:t>
          </a:r>
        </a:p>
      </dgm:t>
    </dgm:pt>
    <dgm:pt modelId="{2F99FA1C-FA58-C84C-B814-ACFD809147B1}" type="parTrans" cxnId="{A4EFC327-8E42-6845-929D-1DD7802F5420}">
      <dgm:prSet/>
      <dgm:spPr/>
      <dgm:t>
        <a:bodyPr/>
        <a:lstStyle/>
        <a:p>
          <a:endParaRPr lang="en-US"/>
        </a:p>
      </dgm:t>
    </dgm:pt>
    <dgm:pt modelId="{C4399A46-221E-904A-B245-8E7B935BA7C2}" type="sibTrans" cxnId="{A4EFC327-8E42-6845-929D-1DD7802F5420}">
      <dgm:prSet/>
      <dgm:spPr/>
      <dgm:t>
        <a:bodyPr/>
        <a:lstStyle/>
        <a:p>
          <a:endParaRPr lang="en-US"/>
        </a:p>
      </dgm:t>
    </dgm:pt>
    <dgm:pt modelId="{742CF6C9-6566-534C-847B-2B7217188A18}" type="pres">
      <dgm:prSet presAssocID="{9CC660F0-F51F-7942-83BE-3900525400E2}" presName="Name0" presStyleCnt="0">
        <dgm:presLayoutVars>
          <dgm:dir/>
          <dgm:resizeHandles val="exact"/>
        </dgm:presLayoutVars>
      </dgm:prSet>
      <dgm:spPr/>
      <dgm:t>
        <a:bodyPr/>
        <a:lstStyle/>
        <a:p>
          <a:endParaRPr lang="en-US"/>
        </a:p>
      </dgm:t>
    </dgm:pt>
    <dgm:pt modelId="{C3D4A2F0-606A-4F43-8731-17C84947A13A}" type="pres">
      <dgm:prSet presAssocID="{CBCAA15B-4DF8-2449-A3E4-2FFBBD4228E2}" presName="Name5" presStyleLbl="vennNode1" presStyleIdx="0" presStyleCnt="2">
        <dgm:presLayoutVars>
          <dgm:bulletEnabled val="1"/>
        </dgm:presLayoutVars>
      </dgm:prSet>
      <dgm:spPr/>
      <dgm:t>
        <a:bodyPr/>
        <a:lstStyle/>
        <a:p>
          <a:endParaRPr lang="en-US"/>
        </a:p>
      </dgm:t>
    </dgm:pt>
    <dgm:pt modelId="{99708E72-DC08-7642-A510-2F0059ED2867}" type="pres">
      <dgm:prSet presAssocID="{9DC2889C-314C-814D-BB7F-9B9EC7CF63FA}" presName="space" presStyleCnt="0"/>
      <dgm:spPr/>
    </dgm:pt>
    <dgm:pt modelId="{54D42C18-3543-9040-BEB5-655DC572F900}" type="pres">
      <dgm:prSet presAssocID="{053799BB-CB52-8641-A4B3-79E4E6C7D5AD}" presName="Name5" presStyleLbl="vennNode1" presStyleIdx="1" presStyleCnt="2">
        <dgm:presLayoutVars>
          <dgm:bulletEnabled val="1"/>
        </dgm:presLayoutVars>
      </dgm:prSet>
      <dgm:spPr/>
      <dgm:t>
        <a:bodyPr/>
        <a:lstStyle/>
        <a:p>
          <a:endParaRPr lang="en-US"/>
        </a:p>
      </dgm:t>
    </dgm:pt>
  </dgm:ptLst>
  <dgm:cxnLst>
    <dgm:cxn modelId="{B80E53F1-AE34-974D-BD2B-25A07BD9FD8E}" srcId="{9CC660F0-F51F-7942-83BE-3900525400E2}" destId="{CBCAA15B-4DF8-2449-A3E4-2FFBBD4228E2}" srcOrd="0" destOrd="0" parTransId="{5331A782-92F5-174C-ADE8-603BCC699445}" sibTransId="{9DC2889C-314C-814D-BB7F-9B9EC7CF63FA}"/>
    <dgm:cxn modelId="{1FE2E485-D03A-3C47-A05B-E2583BD874FB}" type="presOf" srcId="{053799BB-CB52-8641-A4B3-79E4E6C7D5AD}" destId="{54D42C18-3543-9040-BEB5-655DC572F900}" srcOrd="0" destOrd="0" presId="urn:microsoft.com/office/officeart/2005/8/layout/venn3"/>
    <dgm:cxn modelId="{8F8EC1AA-9FB9-F940-9A6F-08094EDFE5DC}" type="presOf" srcId="{CBCAA15B-4DF8-2449-A3E4-2FFBBD4228E2}" destId="{C3D4A2F0-606A-4F43-8731-17C84947A13A}" srcOrd="0" destOrd="0" presId="urn:microsoft.com/office/officeart/2005/8/layout/venn3"/>
    <dgm:cxn modelId="{A4EFC327-8E42-6845-929D-1DD7802F5420}" srcId="{9CC660F0-F51F-7942-83BE-3900525400E2}" destId="{053799BB-CB52-8641-A4B3-79E4E6C7D5AD}" srcOrd="1" destOrd="0" parTransId="{2F99FA1C-FA58-C84C-B814-ACFD809147B1}" sibTransId="{C4399A46-221E-904A-B245-8E7B935BA7C2}"/>
    <dgm:cxn modelId="{8240B9AA-C87D-8645-8E25-923327183F60}" type="presOf" srcId="{9CC660F0-F51F-7942-83BE-3900525400E2}" destId="{742CF6C9-6566-534C-847B-2B7217188A18}" srcOrd="0" destOrd="0" presId="urn:microsoft.com/office/officeart/2005/8/layout/venn3"/>
    <dgm:cxn modelId="{76DA6AFF-EB9D-3D46-9CD6-AC3C20EC9216}" type="presParOf" srcId="{742CF6C9-6566-534C-847B-2B7217188A18}" destId="{C3D4A2F0-606A-4F43-8731-17C84947A13A}" srcOrd="0" destOrd="0" presId="urn:microsoft.com/office/officeart/2005/8/layout/venn3"/>
    <dgm:cxn modelId="{D4CD36B9-20AA-4045-952B-BF5AE513831E}" type="presParOf" srcId="{742CF6C9-6566-534C-847B-2B7217188A18}" destId="{99708E72-DC08-7642-A510-2F0059ED2867}" srcOrd="1" destOrd="0" presId="urn:microsoft.com/office/officeart/2005/8/layout/venn3"/>
    <dgm:cxn modelId="{F40F41B2-E3E2-844D-8648-C60212F66BCA}" type="presParOf" srcId="{742CF6C9-6566-534C-847B-2B7217188A18}" destId="{54D42C18-3543-9040-BEB5-655DC572F900}"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DD884E-63E6-1444-A88B-CD7D08E920B1}"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3835C9AF-C8B8-1C4B-9620-F1414EB1BBA6}">
      <dgm:prSet/>
      <dgm:spPr/>
      <dgm:t>
        <a:bodyPr/>
        <a:lstStyle/>
        <a:p>
          <a:pPr rtl="0"/>
          <a:r>
            <a:rPr lang="en-US" dirty="0" smtClean="0"/>
            <a:t>Messages are sent to a shared data structure consisting of queues that can temporarily hold messages</a:t>
          </a:r>
          <a:endParaRPr lang="en-US" dirty="0"/>
        </a:p>
      </dgm:t>
    </dgm:pt>
    <dgm:pt modelId="{D30EA9A2-157A-A94A-B794-891764C3925E}" type="parTrans" cxnId="{7D7BC587-81CE-5B40-BBC5-50A1A3C512ED}">
      <dgm:prSet/>
      <dgm:spPr/>
      <dgm:t>
        <a:bodyPr/>
        <a:lstStyle/>
        <a:p>
          <a:endParaRPr lang="en-US"/>
        </a:p>
      </dgm:t>
    </dgm:pt>
    <dgm:pt modelId="{EF07625C-3D8A-134E-9342-F205810A8C9A}" type="sibTrans" cxnId="{7D7BC587-81CE-5B40-BBC5-50A1A3C512ED}">
      <dgm:prSet/>
      <dgm:spPr>
        <a:solidFill>
          <a:schemeClr val="accent6"/>
        </a:solidFill>
      </dgm:spPr>
      <dgm:t>
        <a:bodyPr/>
        <a:lstStyle/>
        <a:p>
          <a:endParaRPr lang="en-US"/>
        </a:p>
      </dgm:t>
    </dgm:pt>
    <dgm:pt modelId="{8B723089-3212-E34B-B778-BE7311279152}">
      <dgm:prSet custT="1"/>
      <dgm:spPr/>
      <dgm:t>
        <a:bodyPr/>
        <a:lstStyle/>
        <a:p>
          <a:pPr rtl="0"/>
          <a:r>
            <a:rPr lang="en-US" sz="2300" dirty="0" smtClean="0"/>
            <a:t>Queues are referred to as </a:t>
          </a:r>
          <a:r>
            <a:rPr lang="en-US" sz="2300" i="1" dirty="0" smtClean="0"/>
            <a:t>mailboxes</a:t>
          </a:r>
          <a:endParaRPr lang="en-US" sz="2300" i="1" dirty="0"/>
        </a:p>
      </dgm:t>
    </dgm:pt>
    <dgm:pt modelId="{E44D4AF3-D810-924E-AE2E-3B93991C0F5E}" type="parTrans" cxnId="{C9E23825-C7E2-7D4A-9B06-ABCD730A26DC}">
      <dgm:prSet/>
      <dgm:spPr/>
      <dgm:t>
        <a:bodyPr/>
        <a:lstStyle/>
        <a:p>
          <a:endParaRPr lang="en-US"/>
        </a:p>
      </dgm:t>
    </dgm:pt>
    <dgm:pt modelId="{92F3AE1F-7CF4-0E4E-AD92-CC9DDA51D05A}" type="sibTrans" cxnId="{C9E23825-C7E2-7D4A-9B06-ABCD730A26DC}">
      <dgm:prSet/>
      <dgm:spPr>
        <a:solidFill>
          <a:schemeClr val="accent6"/>
        </a:solidFill>
      </dgm:spPr>
      <dgm:t>
        <a:bodyPr/>
        <a:lstStyle/>
        <a:p>
          <a:endParaRPr lang="en-US"/>
        </a:p>
      </dgm:t>
    </dgm:pt>
    <dgm:pt modelId="{14800147-5EB0-A046-ACFA-A00F2E46BB2A}">
      <dgm:prSet/>
      <dgm:spPr/>
      <dgm:t>
        <a:bodyPr/>
        <a:lstStyle/>
        <a:p>
          <a:pPr rtl="0"/>
          <a:r>
            <a:rPr lang="en-US" dirty="0" smtClean="0"/>
            <a:t>One process sends a message to the mailbox and the other process picks up the message from the mailbox</a:t>
          </a:r>
          <a:endParaRPr lang="en-US" dirty="0"/>
        </a:p>
      </dgm:t>
    </dgm:pt>
    <dgm:pt modelId="{FD0168C6-54B9-894A-94DF-8791D73DEE01}" type="parTrans" cxnId="{DCE40618-414B-D941-BDEA-4FE6C4DA8C16}">
      <dgm:prSet/>
      <dgm:spPr/>
      <dgm:t>
        <a:bodyPr/>
        <a:lstStyle/>
        <a:p>
          <a:endParaRPr lang="en-US"/>
        </a:p>
      </dgm:t>
    </dgm:pt>
    <dgm:pt modelId="{FD890C16-4CAC-9942-8041-EA6A38E243FC}" type="sibTrans" cxnId="{DCE40618-414B-D941-BDEA-4FE6C4DA8C16}">
      <dgm:prSet/>
      <dgm:spPr>
        <a:solidFill>
          <a:schemeClr val="accent6"/>
        </a:solidFill>
      </dgm:spPr>
      <dgm:t>
        <a:bodyPr/>
        <a:lstStyle/>
        <a:p>
          <a:endParaRPr lang="en-US"/>
        </a:p>
      </dgm:t>
    </dgm:pt>
    <dgm:pt modelId="{21E31C66-B428-6049-A452-5922E2FF8434}">
      <dgm:prSet custT="1"/>
      <dgm:spPr/>
      <dgm:t>
        <a:bodyPr/>
        <a:lstStyle/>
        <a:p>
          <a:pPr rtl="0"/>
          <a:r>
            <a:rPr lang="en-US" sz="2300" dirty="0" smtClean="0"/>
            <a:t>Allows for greater flexibility in the use of messages</a:t>
          </a:r>
          <a:endParaRPr lang="en-US" sz="2300" dirty="0"/>
        </a:p>
      </dgm:t>
    </dgm:pt>
    <dgm:pt modelId="{78EE7C33-1D98-FA4D-A3A8-8923D09F5D92}" type="parTrans" cxnId="{EFD69319-FD92-A64A-9E47-7C1D1C292482}">
      <dgm:prSet/>
      <dgm:spPr/>
      <dgm:t>
        <a:bodyPr/>
        <a:lstStyle/>
        <a:p>
          <a:endParaRPr lang="en-US"/>
        </a:p>
      </dgm:t>
    </dgm:pt>
    <dgm:pt modelId="{22F50B58-7AB8-8249-B714-65DD4BF45937}" type="sibTrans" cxnId="{EFD69319-FD92-A64A-9E47-7C1D1C292482}">
      <dgm:prSet/>
      <dgm:spPr/>
      <dgm:t>
        <a:bodyPr/>
        <a:lstStyle/>
        <a:p>
          <a:endParaRPr lang="en-US"/>
        </a:p>
      </dgm:t>
    </dgm:pt>
    <dgm:pt modelId="{ADB7CF85-0D40-EA4C-933F-CAFE371BFBC7}" type="pres">
      <dgm:prSet presAssocID="{A4DD884E-63E6-1444-A88B-CD7D08E920B1}" presName="diagram" presStyleCnt="0">
        <dgm:presLayoutVars>
          <dgm:dir/>
          <dgm:resizeHandles val="exact"/>
        </dgm:presLayoutVars>
      </dgm:prSet>
      <dgm:spPr/>
      <dgm:t>
        <a:bodyPr/>
        <a:lstStyle/>
        <a:p>
          <a:endParaRPr lang="en-US"/>
        </a:p>
      </dgm:t>
    </dgm:pt>
    <dgm:pt modelId="{8AD35B85-3272-3842-B975-0D28FA12B9EA}" type="pres">
      <dgm:prSet presAssocID="{3835C9AF-C8B8-1C4B-9620-F1414EB1BBA6}" presName="node" presStyleLbl="node1" presStyleIdx="0" presStyleCnt="4" custScaleX="117226">
        <dgm:presLayoutVars>
          <dgm:bulletEnabled val="1"/>
        </dgm:presLayoutVars>
      </dgm:prSet>
      <dgm:spPr/>
      <dgm:t>
        <a:bodyPr/>
        <a:lstStyle/>
        <a:p>
          <a:endParaRPr lang="en-US"/>
        </a:p>
      </dgm:t>
    </dgm:pt>
    <dgm:pt modelId="{FD726207-BDF7-F648-8A1D-4792344EE082}" type="pres">
      <dgm:prSet presAssocID="{EF07625C-3D8A-134E-9342-F205810A8C9A}" presName="sibTrans" presStyleLbl="sibTrans2D1" presStyleIdx="0" presStyleCnt="3"/>
      <dgm:spPr/>
      <dgm:t>
        <a:bodyPr/>
        <a:lstStyle/>
        <a:p>
          <a:endParaRPr lang="en-US"/>
        </a:p>
      </dgm:t>
    </dgm:pt>
    <dgm:pt modelId="{81E6D9A4-117C-BD4B-B9E4-DA7B085265F8}" type="pres">
      <dgm:prSet presAssocID="{EF07625C-3D8A-134E-9342-F205810A8C9A}" presName="connectorText" presStyleLbl="sibTrans2D1" presStyleIdx="0" presStyleCnt="3"/>
      <dgm:spPr/>
      <dgm:t>
        <a:bodyPr/>
        <a:lstStyle/>
        <a:p>
          <a:endParaRPr lang="en-US"/>
        </a:p>
      </dgm:t>
    </dgm:pt>
    <dgm:pt modelId="{42A3B1B7-2198-FC48-81A1-C2AC20C0214A}" type="pres">
      <dgm:prSet presAssocID="{8B723089-3212-E34B-B778-BE7311279152}" presName="node" presStyleLbl="node1" presStyleIdx="1" presStyleCnt="4">
        <dgm:presLayoutVars>
          <dgm:bulletEnabled val="1"/>
        </dgm:presLayoutVars>
      </dgm:prSet>
      <dgm:spPr/>
      <dgm:t>
        <a:bodyPr/>
        <a:lstStyle/>
        <a:p>
          <a:endParaRPr lang="en-US"/>
        </a:p>
      </dgm:t>
    </dgm:pt>
    <dgm:pt modelId="{7DC9C592-1D86-434A-96C8-545A7F4FECE4}" type="pres">
      <dgm:prSet presAssocID="{92F3AE1F-7CF4-0E4E-AD92-CC9DDA51D05A}" presName="sibTrans" presStyleLbl="sibTrans2D1" presStyleIdx="1" presStyleCnt="3" custAng="21403044"/>
      <dgm:spPr/>
      <dgm:t>
        <a:bodyPr/>
        <a:lstStyle/>
        <a:p>
          <a:endParaRPr lang="en-US"/>
        </a:p>
      </dgm:t>
    </dgm:pt>
    <dgm:pt modelId="{86F2A8CF-41AF-864D-8642-88310B73908A}" type="pres">
      <dgm:prSet presAssocID="{92F3AE1F-7CF4-0E4E-AD92-CC9DDA51D05A}" presName="connectorText" presStyleLbl="sibTrans2D1" presStyleIdx="1" presStyleCnt="3"/>
      <dgm:spPr/>
      <dgm:t>
        <a:bodyPr/>
        <a:lstStyle/>
        <a:p>
          <a:endParaRPr lang="en-US"/>
        </a:p>
      </dgm:t>
    </dgm:pt>
    <dgm:pt modelId="{E66579B5-8437-6E47-9E7B-772C542E5672}" type="pres">
      <dgm:prSet presAssocID="{14800147-5EB0-A046-ACFA-A00F2E46BB2A}" presName="node" presStyleLbl="node1" presStyleIdx="2" presStyleCnt="4" custScaleX="111471">
        <dgm:presLayoutVars>
          <dgm:bulletEnabled val="1"/>
        </dgm:presLayoutVars>
      </dgm:prSet>
      <dgm:spPr/>
      <dgm:t>
        <a:bodyPr/>
        <a:lstStyle/>
        <a:p>
          <a:endParaRPr lang="en-US"/>
        </a:p>
      </dgm:t>
    </dgm:pt>
    <dgm:pt modelId="{8C5B34E6-1EBB-5344-9E86-EF1BC7524739}" type="pres">
      <dgm:prSet presAssocID="{FD890C16-4CAC-9942-8041-EA6A38E243FC}" presName="sibTrans" presStyleLbl="sibTrans2D1" presStyleIdx="2" presStyleCnt="3"/>
      <dgm:spPr/>
      <dgm:t>
        <a:bodyPr/>
        <a:lstStyle/>
        <a:p>
          <a:endParaRPr lang="en-US"/>
        </a:p>
      </dgm:t>
    </dgm:pt>
    <dgm:pt modelId="{8FAC8C4F-DA4A-1C4E-8167-DD69A5077BC0}" type="pres">
      <dgm:prSet presAssocID="{FD890C16-4CAC-9942-8041-EA6A38E243FC}" presName="connectorText" presStyleLbl="sibTrans2D1" presStyleIdx="2" presStyleCnt="3"/>
      <dgm:spPr/>
      <dgm:t>
        <a:bodyPr/>
        <a:lstStyle/>
        <a:p>
          <a:endParaRPr lang="en-US"/>
        </a:p>
      </dgm:t>
    </dgm:pt>
    <dgm:pt modelId="{B17C5E11-C218-7B41-92DA-A351214BBDBE}" type="pres">
      <dgm:prSet presAssocID="{21E31C66-B428-6049-A452-5922E2FF8434}" presName="node" presStyleLbl="node1" presStyleIdx="3" presStyleCnt="4">
        <dgm:presLayoutVars>
          <dgm:bulletEnabled val="1"/>
        </dgm:presLayoutVars>
      </dgm:prSet>
      <dgm:spPr/>
      <dgm:t>
        <a:bodyPr/>
        <a:lstStyle/>
        <a:p>
          <a:endParaRPr lang="en-US"/>
        </a:p>
      </dgm:t>
    </dgm:pt>
  </dgm:ptLst>
  <dgm:cxnLst>
    <dgm:cxn modelId="{DE5A05B8-C8DD-644D-8544-6EDDBAD76462}" type="presOf" srcId="{92F3AE1F-7CF4-0E4E-AD92-CC9DDA51D05A}" destId="{86F2A8CF-41AF-864D-8642-88310B73908A}" srcOrd="1" destOrd="0" presId="urn:microsoft.com/office/officeart/2005/8/layout/process5"/>
    <dgm:cxn modelId="{BCCD5555-590D-8844-9955-982D6C094CA0}" type="presOf" srcId="{A4DD884E-63E6-1444-A88B-CD7D08E920B1}" destId="{ADB7CF85-0D40-EA4C-933F-CAFE371BFBC7}" srcOrd="0" destOrd="0" presId="urn:microsoft.com/office/officeart/2005/8/layout/process5"/>
    <dgm:cxn modelId="{E10B43DA-15B4-7F4E-9C06-FE93E04BBA66}" type="presOf" srcId="{EF07625C-3D8A-134E-9342-F205810A8C9A}" destId="{81E6D9A4-117C-BD4B-B9E4-DA7B085265F8}" srcOrd="1" destOrd="0" presId="urn:microsoft.com/office/officeart/2005/8/layout/process5"/>
    <dgm:cxn modelId="{4AE96B34-331C-F648-A8C2-C3C40CE83E5F}" type="presOf" srcId="{3835C9AF-C8B8-1C4B-9620-F1414EB1BBA6}" destId="{8AD35B85-3272-3842-B975-0D28FA12B9EA}" srcOrd="0" destOrd="0" presId="urn:microsoft.com/office/officeart/2005/8/layout/process5"/>
    <dgm:cxn modelId="{2E23B82C-0D98-8645-ACC5-C584CB63A133}" type="presOf" srcId="{EF07625C-3D8A-134E-9342-F205810A8C9A}" destId="{FD726207-BDF7-F648-8A1D-4792344EE082}" srcOrd="0" destOrd="0" presId="urn:microsoft.com/office/officeart/2005/8/layout/process5"/>
    <dgm:cxn modelId="{7D7BC587-81CE-5B40-BBC5-50A1A3C512ED}" srcId="{A4DD884E-63E6-1444-A88B-CD7D08E920B1}" destId="{3835C9AF-C8B8-1C4B-9620-F1414EB1BBA6}" srcOrd="0" destOrd="0" parTransId="{D30EA9A2-157A-A94A-B794-891764C3925E}" sibTransId="{EF07625C-3D8A-134E-9342-F205810A8C9A}"/>
    <dgm:cxn modelId="{EFD69319-FD92-A64A-9E47-7C1D1C292482}" srcId="{A4DD884E-63E6-1444-A88B-CD7D08E920B1}" destId="{21E31C66-B428-6049-A452-5922E2FF8434}" srcOrd="3" destOrd="0" parTransId="{78EE7C33-1D98-FA4D-A3A8-8923D09F5D92}" sibTransId="{22F50B58-7AB8-8249-B714-65DD4BF45937}"/>
    <dgm:cxn modelId="{0AC82CF3-5775-2743-B725-D9A3F3D82F65}" type="presOf" srcId="{21E31C66-B428-6049-A452-5922E2FF8434}" destId="{B17C5E11-C218-7B41-92DA-A351214BBDBE}" srcOrd="0" destOrd="0" presId="urn:microsoft.com/office/officeart/2005/8/layout/process5"/>
    <dgm:cxn modelId="{91C67C48-2B3B-FF41-883C-65463BB1F137}" type="presOf" srcId="{FD890C16-4CAC-9942-8041-EA6A38E243FC}" destId="{8FAC8C4F-DA4A-1C4E-8167-DD69A5077BC0}" srcOrd="1" destOrd="0" presId="urn:microsoft.com/office/officeart/2005/8/layout/process5"/>
    <dgm:cxn modelId="{4FACF59C-3EB4-6D43-BE20-2027FCF72A16}" type="presOf" srcId="{8B723089-3212-E34B-B778-BE7311279152}" destId="{42A3B1B7-2198-FC48-81A1-C2AC20C0214A}" srcOrd="0" destOrd="0" presId="urn:microsoft.com/office/officeart/2005/8/layout/process5"/>
    <dgm:cxn modelId="{DCE40618-414B-D941-BDEA-4FE6C4DA8C16}" srcId="{A4DD884E-63E6-1444-A88B-CD7D08E920B1}" destId="{14800147-5EB0-A046-ACFA-A00F2E46BB2A}" srcOrd="2" destOrd="0" parTransId="{FD0168C6-54B9-894A-94DF-8791D73DEE01}" sibTransId="{FD890C16-4CAC-9942-8041-EA6A38E243FC}"/>
    <dgm:cxn modelId="{46182992-57AB-B94F-8102-A63620C4ED09}" type="presOf" srcId="{14800147-5EB0-A046-ACFA-A00F2E46BB2A}" destId="{E66579B5-8437-6E47-9E7B-772C542E5672}" srcOrd="0" destOrd="0" presId="urn:microsoft.com/office/officeart/2005/8/layout/process5"/>
    <dgm:cxn modelId="{E453625A-F952-F942-B4CD-D02B745CE88B}" type="presOf" srcId="{92F3AE1F-7CF4-0E4E-AD92-CC9DDA51D05A}" destId="{7DC9C592-1D86-434A-96C8-545A7F4FECE4}" srcOrd="0" destOrd="0" presId="urn:microsoft.com/office/officeart/2005/8/layout/process5"/>
    <dgm:cxn modelId="{C9E23825-C7E2-7D4A-9B06-ABCD730A26DC}" srcId="{A4DD884E-63E6-1444-A88B-CD7D08E920B1}" destId="{8B723089-3212-E34B-B778-BE7311279152}" srcOrd="1" destOrd="0" parTransId="{E44D4AF3-D810-924E-AE2E-3B93991C0F5E}" sibTransId="{92F3AE1F-7CF4-0E4E-AD92-CC9DDA51D05A}"/>
    <dgm:cxn modelId="{C55A86E9-2ED7-AC49-80EE-929FFB47E1CB}" type="presOf" srcId="{FD890C16-4CAC-9942-8041-EA6A38E243FC}" destId="{8C5B34E6-1EBB-5344-9E86-EF1BC7524739}" srcOrd="0" destOrd="0" presId="urn:microsoft.com/office/officeart/2005/8/layout/process5"/>
    <dgm:cxn modelId="{762E6213-13C2-8940-AE6E-D610CFB65AEA}" type="presParOf" srcId="{ADB7CF85-0D40-EA4C-933F-CAFE371BFBC7}" destId="{8AD35B85-3272-3842-B975-0D28FA12B9EA}" srcOrd="0" destOrd="0" presId="urn:microsoft.com/office/officeart/2005/8/layout/process5"/>
    <dgm:cxn modelId="{A0D1FFE8-E99D-634D-AE7A-82F62FC1F7C4}" type="presParOf" srcId="{ADB7CF85-0D40-EA4C-933F-CAFE371BFBC7}" destId="{FD726207-BDF7-F648-8A1D-4792344EE082}" srcOrd="1" destOrd="0" presId="urn:microsoft.com/office/officeart/2005/8/layout/process5"/>
    <dgm:cxn modelId="{B8A21F83-ABA0-F54C-8467-5010F15B19CE}" type="presParOf" srcId="{FD726207-BDF7-F648-8A1D-4792344EE082}" destId="{81E6D9A4-117C-BD4B-B9E4-DA7B085265F8}" srcOrd="0" destOrd="0" presId="urn:microsoft.com/office/officeart/2005/8/layout/process5"/>
    <dgm:cxn modelId="{407504D7-6A5B-4843-8EBD-AD6550F1C5B0}" type="presParOf" srcId="{ADB7CF85-0D40-EA4C-933F-CAFE371BFBC7}" destId="{42A3B1B7-2198-FC48-81A1-C2AC20C0214A}" srcOrd="2" destOrd="0" presId="urn:microsoft.com/office/officeart/2005/8/layout/process5"/>
    <dgm:cxn modelId="{90BB1221-F913-F645-9B81-5E9AA3A95E14}" type="presParOf" srcId="{ADB7CF85-0D40-EA4C-933F-CAFE371BFBC7}" destId="{7DC9C592-1D86-434A-96C8-545A7F4FECE4}" srcOrd="3" destOrd="0" presId="urn:microsoft.com/office/officeart/2005/8/layout/process5"/>
    <dgm:cxn modelId="{4B7A9356-EAFF-F94A-9351-2D631F4F4D31}" type="presParOf" srcId="{7DC9C592-1D86-434A-96C8-545A7F4FECE4}" destId="{86F2A8CF-41AF-864D-8642-88310B73908A}" srcOrd="0" destOrd="0" presId="urn:microsoft.com/office/officeart/2005/8/layout/process5"/>
    <dgm:cxn modelId="{8683AB3C-4D68-1C4F-B5E3-819A5E47A7B7}" type="presParOf" srcId="{ADB7CF85-0D40-EA4C-933F-CAFE371BFBC7}" destId="{E66579B5-8437-6E47-9E7B-772C542E5672}" srcOrd="4" destOrd="0" presId="urn:microsoft.com/office/officeart/2005/8/layout/process5"/>
    <dgm:cxn modelId="{407536AF-E113-DA42-92FF-DB781E358574}" type="presParOf" srcId="{ADB7CF85-0D40-EA4C-933F-CAFE371BFBC7}" destId="{8C5B34E6-1EBB-5344-9E86-EF1BC7524739}" srcOrd="5" destOrd="0" presId="urn:microsoft.com/office/officeart/2005/8/layout/process5"/>
    <dgm:cxn modelId="{34DA6F0F-D8AC-3B48-9379-4A595440A83D}" type="presParOf" srcId="{8C5B34E6-1EBB-5344-9E86-EF1BC7524739}" destId="{8FAC8C4F-DA4A-1C4E-8167-DD69A5077BC0}" srcOrd="0" destOrd="0" presId="urn:microsoft.com/office/officeart/2005/8/layout/process5"/>
    <dgm:cxn modelId="{CA26D5DF-FE97-9C48-831C-061E0989DB4A}" type="presParOf" srcId="{ADB7CF85-0D40-EA4C-933F-CAFE371BFBC7}" destId="{B17C5E11-C218-7B41-92DA-A351214BBDBE}"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EBB349-1C6E-AB42-964D-E302A863F1A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34DF60F-7AF4-E14B-822F-13AF290D7C94}">
      <dgm:prSet phldrT="[Text]" custT="1"/>
      <dgm:spPr>
        <a:solidFill>
          <a:schemeClr val="accent3">
            <a:lumMod val="50000"/>
          </a:schemeClr>
        </a:solidFill>
      </dgm:spPr>
      <dgm:t>
        <a:bodyPr/>
        <a:lstStyle/>
        <a:p>
          <a:r>
            <a:rPr lang="en-US" sz="2800" dirty="0" smtClean="0"/>
            <a:t>In the case of competing processes three control problems must be faced:</a:t>
          </a:r>
          <a:endParaRPr lang="en-US" sz="2800" dirty="0"/>
        </a:p>
      </dgm:t>
    </dgm:pt>
    <dgm:pt modelId="{F2640CAD-5CA2-AB47-BF2D-556487A3D6EF}" type="parTrans" cxnId="{7FAB8EF7-49E7-324E-B503-DB59F939025A}">
      <dgm:prSet/>
      <dgm:spPr/>
      <dgm:t>
        <a:bodyPr/>
        <a:lstStyle/>
        <a:p>
          <a:endParaRPr lang="en-US"/>
        </a:p>
      </dgm:t>
    </dgm:pt>
    <dgm:pt modelId="{4A26F1EA-DA28-7343-A310-D6271B17FFFB}" type="sibTrans" cxnId="{7FAB8EF7-49E7-324E-B503-DB59F939025A}">
      <dgm:prSet/>
      <dgm:spPr/>
      <dgm:t>
        <a:bodyPr/>
        <a:lstStyle/>
        <a:p>
          <a:endParaRPr lang="en-US"/>
        </a:p>
      </dgm:t>
    </dgm:pt>
    <dgm:pt modelId="{0D2240C2-9D46-9C46-B005-62FBD4EEB584}">
      <dgm:prSet custT="1"/>
      <dgm:spPr/>
      <dgm:t>
        <a:bodyPr/>
        <a:lstStyle/>
        <a:p>
          <a:pPr marL="514350" indent="744538"/>
          <a:r>
            <a:rPr lang="en-US" sz="2800" b="1" i="0" dirty="0" smtClean="0">
              <a:solidFill>
                <a:schemeClr val="accent3">
                  <a:lumMod val="50000"/>
                </a:schemeClr>
              </a:solidFill>
            </a:rPr>
            <a:t>   The need for mutual exclusion</a:t>
          </a:r>
        </a:p>
      </dgm:t>
    </dgm:pt>
    <dgm:pt modelId="{FBDDEDFD-3030-AB44-88DE-176637FDD5A7}" type="parTrans" cxnId="{60BEBF36-3A51-B144-919C-DA52FF8AFCC4}">
      <dgm:prSet/>
      <dgm:spPr/>
      <dgm:t>
        <a:bodyPr/>
        <a:lstStyle/>
        <a:p>
          <a:endParaRPr lang="en-US"/>
        </a:p>
      </dgm:t>
    </dgm:pt>
    <dgm:pt modelId="{F3B83CE3-4E31-7845-8F4B-769ACCEE3638}" type="sibTrans" cxnId="{60BEBF36-3A51-B144-919C-DA52FF8AFCC4}">
      <dgm:prSet/>
      <dgm:spPr/>
      <dgm:t>
        <a:bodyPr/>
        <a:lstStyle/>
        <a:p>
          <a:endParaRPr lang="en-US"/>
        </a:p>
      </dgm:t>
    </dgm:pt>
    <dgm:pt modelId="{2960AF8C-6A3F-C34D-98C9-F2DC75E3787E}">
      <dgm:prSet custT="1"/>
      <dgm:spPr/>
      <dgm:t>
        <a:bodyPr/>
        <a:lstStyle/>
        <a:p>
          <a:pPr marL="514350" indent="744538"/>
          <a:r>
            <a:rPr lang="en-US" sz="2800" b="1" i="0" dirty="0" smtClean="0">
              <a:solidFill>
                <a:schemeClr val="accent3">
                  <a:lumMod val="50000"/>
                </a:schemeClr>
              </a:solidFill>
            </a:rPr>
            <a:t>   Deadlock</a:t>
          </a:r>
        </a:p>
      </dgm:t>
    </dgm:pt>
    <dgm:pt modelId="{05D2211E-03AD-5646-B6FB-F39429B8F08F}" type="parTrans" cxnId="{E5C19968-3C7B-2E4B-803A-6E68ACB8F0A2}">
      <dgm:prSet/>
      <dgm:spPr/>
      <dgm:t>
        <a:bodyPr/>
        <a:lstStyle/>
        <a:p>
          <a:endParaRPr lang="en-US"/>
        </a:p>
      </dgm:t>
    </dgm:pt>
    <dgm:pt modelId="{87431F10-E457-9041-855F-41BE96F289AE}" type="sibTrans" cxnId="{E5C19968-3C7B-2E4B-803A-6E68ACB8F0A2}">
      <dgm:prSet/>
      <dgm:spPr/>
      <dgm:t>
        <a:bodyPr/>
        <a:lstStyle/>
        <a:p>
          <a:endParaRPr lang="en-US"/>
        </a:p>
      </dgm:t>
    </dgm:pt>
    <dgm:pt modelId="{39BBB76B-4452-7142-899E-4C71C1B30263}">
      <dgm:prSet custT="1"/>
      <dgm:spPr/>
      <dgm:t>
        <a:bodyPr/>
        <a:lstStyle/>
        <a:p>
          <a:pPr marL="685800" indent="573088"/>
          <a:r>
            <a:rPr lang="en-US" sz="2800" b="1" i="0" dirty="0" smtClean="0">
              <a:solidFill>
                <a:schemeClr val="accent3">
                  <a:lumMod val="50000"/>
                </a:schemeClr>
              </a:solidFill>
            </a:rPr>
            <a:t>   Starvation</a:t>
          </a:r>
        </a:p>
      </dgm:t>
    </dgm:pt>
    <dgm:pt modelId="{83A2A532-6B15-D34E-9D27-177F3CD0B28A}" type="parTrans" cxnId="{0A055BE5-70F5-A941-B7C0-7347B96A1EDC}">
      <dgm:prSet/>
      <dgm:spPr/>
      <dgm:t>
        <a:bodyPr/>
        <a:lstStyle/>
        <a:p>
          <a:endParaRPr lang="en-US"/>
        </a:p>
      </dgm:t>
    </dgm:pt>
    <dgm:pt modelId="{4F5D3F76-DC7C-C84B-B8CC-5439A1F6373A}" type="sibTrans" cxnId="{0A055BE5-70F5-A941-B7C0-7347B96A1EDC}">
      <dgm:prSet/>
      <dgm:spPr/>
      <dgm:t>
        <a:bodyPr/>
        <a:lstStyle/>
        <a:p>
          <a:endParaRPr lang="en-US"/>
        </a:p>
      </dgm:t>
    </dgm:pt>
    <dgm:pt modelId="{47278DBD-5FCD-1D40-9839-A095DDABA5C3}">
      <dgm:prSet/>
      <dgm:spPr/>
      <dgm:t>
        <a:bodyPr/>
        <a:lstStyle/>
        <a:p>
          <a:pPr marL="171450" indent="0"/>
          <a:endParaRPr lang="en-US" sz="1600" dirty="0" smtClean="0"/>
        </a:p>
      </dgm:t>
    </dgm:pt>
    <dgm:pt modelId="{5E48DA8C-A6FD-1D4C-95F7-48614F781476}" type="parTrans" cxnId="{65778B5A-9EE8-694B-9EBB-9F2B2EBBA068}">
      <dgm:prSet/>
      <dgm:spPr/>
      <dgm:t>
        <a:bodyPr/>
        <a:lstStyle/>
        <a:p>
          <a:endParaRPr lang="en-US"/>
        </a:p>
      </dgm:t>
    </dgm:pt>
    <dgm:pt modelId="{FA5B7C44-04EC-1D49-A4E8-0F07B46A13CC}" type="sibTrans" cxnId="{65778B5A-9EE8-694B-9EBB-9F2B2EBBA068}">
      <dgm:prSet/>
      <dgm:spPr/>
      <dgm:t>
        <a:bodyPr/>
        <a:lstStyle/>
        <a:p>
          <a:endParaRPr lang="en-US"/>
        </a:p>
      </dgm:t>
    </dgm:pt>
    <dgm:pt modelId="{899C6DED-1F3C-F14B-BD4C-7647EC5F6B3F}" type="pres">
      <dgm:prSet presAssocID="{8BEBB349-1C6E-AB42-964D-E302A863F1AC}" presName="linear" presStyleCnt="0">
        <dgm:presLayoutVars>
          <dgm:animLvl val="lvl"/>
          <dgm:resizeHandles val="exact"/>
        </dgm:presLayoutVars>
      </dgm:prSet>
      <dgm:spPr/>
      <dgm:t>
        <a:bodyPr/>
        <a:lstStyle/>
        <a:p>
          <a:endParaRPr lang="en-US"/>
        </a:p>
      </dgm:t>
    </dgm:pt>
    <dgm:pt modelId="{F562FE9C-C5FA-5E46-ADCD-3ECA6CAD0E03}" type="pres">
      <dgm:prSet presAssocID="{334DF60F-7AF4-E14B-822F-13AF290D7C94}" presName="parentText" presStyleLbl="node1" presStyleIdx="0" presStyleCnt="1" custScaleX="97872" custScaleY="326341" custLinFactNeighborX="1064" custLinFactNeighborY="-810">
        <dgm:presLayoutVars>
          <dgm:chMax val="0"/>
          <dgm:bulletEnabled val="1"/>
        </dgm:presLayoutVars>
      </dgm:prSet>
      <dgm:spPr/>
      <dgm:t>
        <a:bodyPr/>
        <a:lstStyle/>
        <a:p>
          <a:endParaRPr lang="en-US"/>
        </a:p>
      </dgm:t>
    </dgm:pt>
    <dgm:pt modelId="{6A7F9969-6F05-5F41-88FE-250A770AADDF}" type="pres">
      <dgm:prSet presAssocID="{334DF60F-7AF4-E14B-822F-13AF290D7C94}" presName="childText" presStyleLbl="revTx" presStyleIdx="0" presStyleCnt="1" custScaleY="130942" custLinFactNeighborX="3191" custLinFactNeighborY="65781">
        <dgm:presLayoutVars>
          <dgm:bulletEnabled val="1"/>
        </dgm:presLayoutVars>
      </dgm:prSet>
      <dgm:spPr/>
      <dgm:t>
        <a:bodyPr/>
        <a:lstStyle/>
        <a:p>
          <a:endParaRPr lang="en-US"/>
        </a:p>
      </dgm:t>
    </dgm:pt>
  </dgm:ptLst>
  <dgm:cxnLst>
    <dgm:cxn modelId="{7FAB8EF7-49E7-324E-B503-DB59F939025A}" srcId="{8BEBB349-1C6E-AB42-964D-E302A863F1AC}" destId="{334DF60F-7AF4-E14B-822F-13AF290D7C94}" srcOrd="0" destOrd="0" parTransId="{F2640CAD-5CA2-AB47-BF2D-556487A3D6EF}" sibTransId="{4A26F1EA-DA28-7343-A310-D6271B17FFFB}"/>
    <dgm:cxn modelId="{760A6718-16CA-3445-9217-2D89121980EE}" type="presOf" srcId="{334DF60F-7AF4-E14B-822F-13AF290D7C94}" destId="{F562FE9C-C5FA-5E46-ADCD-3ECA6CAD0E03}" srcOrd="0" destOrd="0" presId="urn:microsoft.com/office/officeart/2005/8/layout/vList2"/>
    <dgm:cxn modelId="{897202DF-2FA1-BF44-98AD-0642D5D854B8}" type="presOf" srcId="{8BEBB349-1C6E-AB42-964D-E302A863F1AC}" destId="{899C6DED-1F3C-F14B-BD4C-7647EC5F6B3F}" srcOrd="0" destOrd="0" presId="urn:microsoft.com/office/officeart/2005/8/layout/vList2"/>
    <dgm:cxn modelId="{20DF4BAA-0DFE-4F48-BB02-C5708929BACB}" type="presOf" srcId="{2960AF8C-6A3F-C34D-98C9-F2DC75E3787E}" destId="{6A7F9969-6F05-5F41-88FE-250A770AADDF}" srcOrd="0" destOrd="2" presId="urn:microsoft.com/office/officeart/2005/8/layout/vList2"/>
    <dgm:cxn modelId="{2061AC5D-4BCB-EF43-A089-A88B2A12EA6F}" type="presOf" srcId="{39BBB76B-4452-7142-899E-4C71C1B30263}" destId="{6A7F9969-6F05-5F41-88FE-250A770AADDF}" srcOrd="0" destOrd="3" presId="urn:microsoft.com/office/officeart/2005/8/layout/vList2"/>
    <dgm:cxn modelId="{F96B7CDF-4C5A-C141-A33A-4EC7F0C7D33D}" type="presOf" srcId="{47278DBD-5FCD-1D40-9839-A095DDABA5C3}" destId="{6A7F9969-6F05-5F41-88FE-250A770AADDF}" srcOrd="0" destOrd="0" presId="urn:microsoft.com/office/officeart/2005/8/layout/vList2"/>
    <dgm:cxn modelId="{E840FC4D-35E4-EA4A-802B-1855D54828EB}" type="presOf" srcId="{0D2240C2-9D46-9C46-B005-62FBD4EEB584}" destId="{6A7F9969-6F05-5F41-88FE-250A770AADDF}" srcOrd="0" destOrd="1" presId="urn:microsoft.com/office/officeart/2005/8/layout/vList2"/>
    <dgm:cxn modelId="{65778B5A-9EE8-694B-9EBB-9F2B2EBBA068}" srcId="{334DF60F-7AF4-E14B-822F-13AF290D7C94}" destId="{47278DBD-5FCD-1D40-9839-A095DDABA5C3}" srcOrd="0" destOrd="0" parTransId="{5E48DA8C-A6FD-1D4C-95F7-48614F781476}" sibTransId="{FA5B7C44-04EC-1D49-A4E8-0F07B46A13CC}"/>
    <dgm:cxn modelId="{0A055BE5-70F5-A941-B7C0-7347B96A1EDC}" srcId="{2960AF8C-6A3F-C34D-98C9-F2DC75E3787E}" destId="{39BBB76B-4452-7142-899E-4C71C1B30263}" srcOrd="0" destOrd="0" parTransId="{83A2A532-6B15-D34E-9D27-177F3CD0B28A}" sibTransId="{4F5D3F76-DC7C-C84B-B8CC-5439A1F6373A}"/>
    <dgm:cxn modelId="{E5C19968-3C7B-2E4B-803A-6E68ACB8F0A2}" srcId="{0D2240C2-9D46-9C46-B005-62FBD4EEB584}" destId="{2960AF8C-6A3F-C34D-98C9-F2DC75E3787E}" srcOrd="0" destOrd="0" parTransId="{05D2211E-03AD-5646-B6FB-F39429B8F08F}" sibTransId="{87431F10-E457-9041-855F-41BE96F289AE}"/>
    <dgm:cxn modelId="{60BEBF36-3A51-B144-919C-DA52FF8AFCC4}" srcId="{47278DBD-5FCD-1D40-9839-A095DDABA5C3}" destId="{0D2240C2-9D46-9C46-B005-62FBD4EEB584}" srcOrd="0" destOrd="0" parTransId="{FBDDEDFD-3030-AB44-88DE-176637FDD5A7}" sibTransId="{F3B83CE3-4E31-7845-8F4B-769ACCEE3638}"/>
    <dgm:cxn modelId="{D7ECF708-2FC4-8B44-BB6B-CFB15AD2BD07}" type="presParOf" srcId="{899C6DED-1F3C-F14B-BD4C-7647EC5F6B3F}" destId="{F562FE9C-C5FA-5E46-ADCD-3ECA6CAD0E03}" srcOrd="0" destOrd="0" presId="urn:microsoft.com/office/officeart/2005/8/layout/vList2"/>
    <dgm:cxn modelId="{9016F5D4-1E8A-4E48-BEC7-8DC21DDC5EC6}" type="presParOf" srcId="{899C6DED-1F3C-F14B-BD4C-7647EC5F6B3F}" destId="{6A7F9969-6F05-5F41-88FE-250A770AADD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42C1B-5467-6648-B3A8-619EAD31262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397DDA8A-2233-924D-9D58-0B46E7D6DE48}">
      <dgm:prSet/>
      <dgm:spPr>
        <a:solidFill>
          <a:schemeClr val="accent3">
            <a:lumMod val="50000"/>
          </a:schemeClr>
        </a:solidFill>
      </dgm:spPr>
      <dgm:t>
        <a:bodyPr/>
        <a:lstStyle/>
        <a:p>
          <a:pPr rtl="0"/>
          <a:r>
            <a:rPr lang="en-US" dirty="0" smtClean="0"/>
            <a:t>Covers processes that interact with other processes without being explicitly aware of them</a:t>
          </a:r>
          <a:endParaRPr lang="en-US" dirty="0"/>
        </a:p>
      </dgm:t>
    </dgm:pt>
    <dgm:pt modelId="{9604E8B4-7D6D-FF48-877F-B5FA9B751A56}" type="parTrans" cxnId="{C7F0D8F5-7D90-7D42-9EC2-E0B4A928DC24}">
      <dgm:prSet/>
      <dgm:spPr/>
      <dgm:t>
        <a:bodyPr/>
        <a:lstStyle/>
        <a:p>
          <a:endParaRPr lang="en-US"/>
        </a:p>
      </dgm:t>
    </dgm:pt>
    <dgm:pt modelId="{209AC4DB-C606-2E4C-AF06-F9B173E7A822}" type="sibTrans" cxnId="{C7F0D8F5-7D90-7D42-9EC2-E0B4A928DC24}">
      <dgm:prSet/>
      <dgm:spPr/>
      <dgm:t>
        <a:bodyPr/>
        <a:lstStyle/>
        <a:p>
          <a:endParaRPr lang="en-US"/>
        </a:p>
      </dgm:t>
    </dgm:pt>
    <dgm:pt modelId="{1173D691-3862-E445-A46F-A97B81C756AC}">
      <dgm:prSet/>
      <dgm:spPr>
        <a:solidFill>
          <a:schemeClr val="accent6">
            <a:lumMod val="75000"/>
          </a:schemeClr>
        </a:solidFill>
      </dgm:spPr>
      <dgm:t>
        <a:bodyPr/>
        <a:lstStyle/>
        <a:p>
          <a:pPr rtl="0"/>
          <a:r>
            <a:rPr lang="en-US" dirty="0" smtClean="0"/>
            <a:t>Processes may use and update the shared data without reference to other processes, but know that other processes may have access to the same data</a:t>
          </a:r>
          <a:endParaRPr lang="en-US" dirty="0"/>
        </a:p>
      </dgm:t>
    </dgm:pt>
    <dgm:pt modelId="{311D0659-0E66-5443-80C6-7687A933A3EF}" type="parTrans" cxnId="{A94B6DD5-38CA-A446-A9B7-20A7D31859A5}">
      <dgm:prSet/>
      <dgm:spPr/>
      <dgm:t>
        <a:bodyPr/>
        <a:lstStyle/>
        <a:p>
          <a:endParaRPr lang="en-US"/>
        </a:p>
      </dgm:t>
    </dgm:pt>
    <dgm:pt modelId="{0DF06184-C0AB-184C-8E9F-785CEC944B73}" type="sibTrans" cxnId="{A94B6DD5-38CA-A446-A9B7-20A7D31859A5}">
      <dgm:prSet/>
      <dgm:spPr/>
      <dgm:t>
        <a:bodyPr/>
        <a:lstStyle/>
        <a:p>
          <a:endParaRPr lang="en-US"/>
        </a:p>
      </dgm:t>
    </dgm:pt>
    <dgm:pt modelId="{BBB984E7-E174-F14B-A9BD-03FB6BC147CD}">
      <dgm:prSet/>
      <dgm:spPr/>
      <dgm:t>
        <a:bodyPr/>
        <a:lstStyle/>
        <a:p>
          <a:pPr rtl="0"/>
          <a:r>
            <a:rPr lang="en-US" dirty="0" smtClean="0"/>
            <a:t>Thus the processes must cooperate to ensure that the data they share are properly managed</a:t>
          </a:r>
          <a:endParaRPr lang="en-US" dirty="0"/>
        </a:p>
      </dgm:t>
    </dgm:pt>
    <dgm:pt modelId="{6B444D40-F607-AC4B-9BE4-B6291EF79A63}" type="parTrans" cxnId="{358B79CD-2F56-804D-8975-31D97265FB6A}">
      <dgm:prSet/>
      <dgm:spPr/>
      <dgm:t>
        <a:bodyPr/>
        <a:lstStyle/>
        <a:p>
          <a:endParaRPr lang="en-US"/>
        </a:p>
      </dgm:t>
    </dgm:pt>
    <dgm:pt modelId="{7F01BED6-104C-7340-B685-462C7DFB8161}" type="sibTrans" cxnId="{358B79CD-2F56-804D-8975-31D97265FB6A}">
      <dgm:prSet/>
      <dgm:spPr/>
      <dgm:t>
        <a:bodyPr/>
        <a:lstStyle/>
        <a:p>
          <a:endParaRPr lang="en-US"/>
        </a:p>
      </dgm:t>
    </dgm:pt>
    <dgm:pt modelId="{1B051566-33F5-CF45-9E29-E40382ABB271}">
      <dgm:prSet/>
      <dgm:spPr>
        <a:solidFill>
          <a:schemeClr val="bg2">
            <a:lumMod val="25000"/>
          </a:schemeClr>
        </a:solidFill>
      </dgm:spPr>
      <dgm:t>
        <a:bodyPr/>
        <a:lstStyle/>
        <a:p>
          <a:pPr rtl="0"/>
          <a:r>
            <a:rPr lang="en-US" dirty="0" smtClean="0"/>
            <a:t>The control mechanisms must ensure the integrity of the shared data</a:t>
          </a:r>
          <a:endParaRPr lang="en-US" dirty="0"/>
        </a:p>
      </dgm:t>
    </dgm:pt>
    <dgm:pt modelId="{80D34CF7-998B-054D-9276-7111BE97D2AB}" type="parTrans" cxnId="{762675BF-2A73-B747-BDAA-777A3585504C}">
      <dgm:prSet/>
      <dgm:spPr/>
      <dgm:t>
        <a:bodyPr/>
        <a:lstStyle/>
        <a:p>
          <a:endParaRPr lang="en-US"/>
        </a:p>
      </dgm:t>
    </dgm:pt>
    <dgm:pt modelId="{A75D2E9F-76F2-394C-8AF9-17570B4654AE}" type="sibTrans" cxnId="{762675BF-2A73-B747-BDAA-777A3585504C}">
      <dgm:prSet/>
      <dgm:spPr/>
      <dgm:t>
        <a:bodyPr/>
        <a:lstStyle/>
        <a:p>
          <a:endParaRPr lang="en-US"/>
        </a:p>
      </dgm:t>
    </dgm:pt>
    <dgm:pt modelId="{406A4D3D-5619-6F49-86A4-7F0BC9AD0719}">
      <dgm:prSet/>
      <dgm:spPr>
        <a:solidFill>
          <a:schemeClr val="accent5">
            <a:lumMod val="75000"/>
          </a:schemeClr>
        </a:solidFill>
      </dgm:spPr>
      <dgm:t>
        <a:bodyPr/>
        <a:lstStyle/>
        <a:p>
          <a:pPr rtl="0"/>
          <a:r>
            <a:rPr lang="en-US" dirty="0" smtClean="0"/>
            <a:t>Because data are held on resources (devices, memory), the control problems of </a:t>
          </a:r>
          <a:r>
            <a:rPr lang="en-US" b="0" dirty="0" smtClean="0">
              <a:solidFill>
                <a:srgbClr val="FFFF00"/>
              </a:solidFill>
            </a:rPr>
            <a:t>mutual</a:t>
          </a:r>
          <a:r>
            <a:rPr lang="en-US" dirty="0" smtClean="0">
              <a:solidFill>
                <a:srgbClr val="FFFF00"/>
              </a:solidFill>
            </a:rPr>
            <a:t> </a:t>
          </a:r>
          <a:r>
            <a:rPr lang="en-US" b="0" dirty="0" smtClean="0">
              <a:solidFill>
                <a:srgbClr val="FFFF00"/>
              </a:solidFill>
            </a:rPr>
            <a:t>exclusion</a:t>
          </a:r>
          <a:r>
            <a:rPr lang="en-US" dirty="0" smtClean="0"/>
            <a:t>, </a:t>
          </a:r>
          <a:r>
            <a:rPr lang="en-US" b="0" dirty="0" smtClean="0">
              <a:solidFill>
                <a:srgbClr val="FFFF00"/>
              </a:solidFill>
            </a:rPr>
            <a:t>deadlock</a:t>
          </a:r>
          <a:r>
            <a:rPr lang="en-US" dirty="0" smtClean="0"/>
            <a:t>, and </a:t>
          </a:r>
          <a:r>
            <a:rPr lang="en-US" b="0" dirty="0" smtClean="0">
              <a:solidFill>
                <a:srgbClr val="FFFF00"/>
              </a:solidFill>
            </a:rPr>
            <a:t>starvation</a:t>
          </a:r>
          <a:r>
            <a:rPr lang="en-US" dirty="0" smtClean="0">
              <a:solidFill>
                <a:srgbClr val="FFFF00"/>
              </a:solidFill>
            </a:rPr>
            <a:t> </a:t>
          </a:r>
          <a:r>
            <a:rPr lang="en-US" dirty="0" smtClean="0"/>
            <a:t>are again present</a:t>
          </a:r>
          <a:endParaRPr lang="en-US" dirty="0"/>
        </a:p>
      </dgm:t>
    </dgm:pt>
    <dgm:pt modelId="{0D40C58E-4376-2B46-AF5C-9272CF98B67F}" type="parTrans" cxnId="{9A465477-3598-0F42-9EB2-53025B39597A}">
      <dgm:prSet/>
      <dgm:spPr/>
      <dgm:t>
        <a:bodyPr/>
        <a:lstStyle/>
        <a:p>
          <a:endParaRPr lang="en-US"/>
        </a:p>
      </dgm:t>
    </dgm:pt>
    <dgm:pt modelId="{455DE792-DDD5-1B44-9A33-E2EADA59BEEC}" type="sibTrans" cxnId="{9A465477-3598-0F42-9EB2-53025B39597A}">
      <dgm:prSet/>
      <dgm:spPr/>
      <dgm:t>
        <a:bodyPr/>
        <a:lstStyle/>
        <a:p>
          <a:endParaRPr lang="en-US"/>
        </a:p>
      </dgm:t>
    </dgm:pt>
    <dgm:pt modelId="{C9CA1C0B-A19B-B145-BCEB-4B02CD56083F}">
      <dgm:prSet/>
      <dgm:spPr>
        <a:solidFill>
          <a:schemeClr val="accent5">
            <a:lumMod val="75000"/>
          </a:schemeClr>
        </a:solidFill>
      </dgm:spPr>
      <dgm:t>
        <a:bodyPr/>
        <a:lstStyle/>
        <a:p>
          <a:pPr rtl="0"/>
          <a:r>
            <a:rPr lang="en-US" dirty="0" smtClean="0"/>
            <a:t>The only difference is that data items may be accessed in two different modes, reading and writing, and only writing operations must be mutually exclusive</a:t>
          </a:r>
          <a:endParaRPr lang="en-US" dirty="0"/>
        </a:p>
      </dgm:t>
    </dgm:pt>
    <dgm:pt modelId="{FBE3AC9A-D5E7-E544-ABC1-FF9EF98A8124}" type="parTrans" cxnId="{F5EF2B1A-0A4F-5747-A764-24A8D6CE4C3B}">
      <dgm:prSet/>
      <dgm:spPr/>
      <dgm:t>
        <a:bodyPr/>
        <a:lstStyle/>
        <a:p>
          <a:endParaRPr lang="en-US"/>
        </a:p>
      </dgm:t>
    </dgm:pt>
    <dgm:pt modelId="{AA4A5D06-515F-634C-B5B8-E1E659618936}" type="sibTrans" cxnId="{F5EF2B1A-0A4F-5747-A764-24A8D6CE4C3B}">
      <dgm:prSet/>
      <dgm:spPr/>
      <dgm:t>
        <a:bodyPr/>
        <a:lstStyle/>
        <a:p>
          <a:endParaRPr lang="en-US"/>
        </a:p>
      </dgm:t>
    </dgm:pt>
    <dgm:pt modelId="{5304FBF2-86D9-C041-82D6-E585032D0BE3}" type="pres">
      <dgm:prSet presAssocID="{81042C1B-5467-6648-B3A8-619EAD31262A}" presName="Name0" presStyleCnt="0">
        <dgm:presLayoutVars>
          <dgm:dir/>
          <dgm:resizeHandles val="exact"/>
        </dgm:presLayoutVars>
      </dgm:prSet>
      <dgm:spPr/>
      <dgm:t>
        <a:bodyPr/>
        <a:lstStyle/>
        <a:p>
          <a:endParaRPr lang="en-US"/>
        </a:p>
      </dgm:t>
    </dgm:pt>
    <dgm:pt modelId="{DEC2A8DA-F57B-F543-912A-A74272EA748E}" type="pres">
      <dgm:prSet presAssocID="{397DDA8A-2233-924D-9D58-0B46E7D6DE48}" presName="node" presStyleLbl="node1" presStyleIdx="0" presStyleCnt="5">
        <dgm:presLayoutVars>
          <dgm:bulletEnabled val="1"/>
        </dgm:presLayoutVars>
      </dgm:prSet>
      <dgm:spPr/>
      <dgm:t>
        <a:bodyPr/>
        <a:lstStyle/>
        <a:p>
          <a:endParaRPr lang="en-US"/>
        </a:p>
      </dgm:t>
    </dgm:pt>
    <dgm:pt modelId="{402BED9B-1EB5-7F47-B725-8F455107C9EC}" type="pres">
      <dgm:prSet presAssocID="{209AC4DB-C606-2E4C-AF06-F9B173E7A822}" presName="sibTrans" presStyleCnt="0"/>
      <dgm:spPr/>
    </dgm:pt>
    <dgm:pt modelId="{19CFF2B5-4AFC-7947-AD7E-7C05F4957AA8}" type="pres">
      <dgm:prSet presAssocID="{1173D691-3862-E445-A46F-A97B81C756AC}" presName="node" presStyleLbl="node1" presStyleIdx="1" presStyleCnt="5">
        <dgm:presLayoutVars>
          <dgm:bulletEnabled val="1"/>
        </dgm:presLayoutVars>
      </dgm:prSet>
      <dgm:spPr/>
      <dgm:t>
        <a:bodyPr/>
        <a:lstStyle/>
        <a:p>
          <a:endParaRPr lang="en-US"/>
        </a:p>
      </dgm:t>
    </dgm:pt>
    <dgm:pt modelId="{7AED8470-782D-E342-A781-84F8BA67382B}" type="pres">
      <dgm:prSet presAssocID="{0DF06184-C0AB-184C-8E9F-785CEC944B73}" presName="sibTrans" presStyleCnt="0"/>
      <dgm:spPr/>
    </dgm:pt>
    <dgm:pt modelId="{98AADD26-1633-3C4E-8697-1406EBA5AF47}" type="pres">
      <dgm:prSet presAssocID="{BBB984E7-E174-F14B-A9BD-03FB6BC147CD}" presName="node" presStyleLbl="node1" presStyleIdx="2" presStyleCnt="5">
        <dgm:presLayoutVars>
          <dgm:bulletEnabled val="1"/>
        </dgm:presLayoutVars>
      </dgm:prSet>
      <dgm:spPr/>
      <dgm:t>
        <a:bodyPr/>
        <a:lstStyle/>
        <a:p>
          <a:endParaRPr lang="en-US"/>
        </a:p>
      </dgm:t>
    </dgm:pt>
    <dgm:pt modelId="{514FBBE3-B81E-5A47-8AE8-887671354623}" type="pres">
      <dgm:prSet presAssocID="{7F01BED6-104C-7340-B685-462C7DFB8161}" presName="sibTrans" presStyleCnt="0"/>
      <dgm:spPr/>
    </dgm:pt>
    <dgm:pt modelId="{4DA82D80-CDE6-F642-AD42-7DCFDA05943D}" type="pres">
      <dgm:prSet presAssocID="{1B051566-33F5-CF45-9E29-E40382ABB271}" presName="node" presStyleLbl="node1" presStyleIdx="3" presStyleCnt="5">
        <dgm:presLayoutVars>
          <dgm:bulletEnabled val="1"/>
        </dgm:presLayoutVars>
      </dgm:prSet>
      <dgm:spPr/>
      <dgm:t>
        <a:bodyPr/>
        <a:lstStyle/>
        <a:p>
          <a:endParaRPr lang="en-US"/>
        </a:p>
      </dgm:t>
    </dgm:pt>
    <dgm:pt modelId="{24758E4A-5D80-8548-8089-1C6070FEA202}" type="pres">
      <dgm:prSet presAssocID="{A75D2E9F-76F2-394C-8AF9-17570B4654AE}" presName="sibTrans" presStyleCnt="0"/>
      <dgm:spPr/>
    </dgm:pt>
    <dgm:pt modelId="{044863B3-C369-A94E-BF66-296B98E9D912}" type="pres">
      <dgm:prSet presAssocID="{406A4D3D-5619-6F49-86A4-7F0BC9AD0719}" presName="node" presStyleLbl="node1" presStyleIdx="4" presStyleCnt="5">
        <dgm:presLayoutVars>
          <dgm:bulletEnabled val="1"/>
        </dgm:presLayoutVars>
      </dgm:prSet>
      <dgm:spPr/>
      <dgm:t>
        <a:bodyPr/>
        <a:lstStyle/>
        <a:p>
          <a:endParaRPr lang="en-US"/>
        </a:p>
      </dgm:t>
    </dgm:pt>
  </dgm:ptLst>
  <dgm:cxnLst>
    <dgm:cxn modelId="{A9A186CB-5D42-AE49-BCE3-ABF664212407}" type="presOf" srcId="{C9CA1C0B-A19B-B145-BCEB-4B02CD56083F}" destId="{044863B3-C369-A94E-BF66-296B98E9D912}" srcOrd="0" destOrd="1" presId="urn:microsoft.com/office/officeart/2005/8/layout/hList6"/>
    <dgm:cxn modelId="{B6C51FAC-48CD-264B-9075-C7003C0EB58B}" type="presOf" srcId="{81042C1B-5467-6648-B3A8-619EAD31262A}" destId="{5304FBF2-86D9-C041-82D6-E585032D0BE3}" srcOrd="0" destOrd="0" presId="urn:microsoft.com/office/officeart/2005/8/layout/hList6"/>
    <dgm:cxn modelId="{041858C8-EBC3-F249-A015-6E275A8669F2}" type="presOf" srcId="{1B051566-33F5-CF45-9E29-E40382ABB271}" destId="{4DA82D80-CDE6-F642-AD42-7DCFDA05943D}" srcOrd="0" destOrd="0" presId="urn:microsoft.com/office/officeart/2005/8/layout/hList6"/>
    <dgm:cxn modelId="{962342D1-A88D-624C-93B3-E5AD586A3E04}" type="presOf" srcId="{406A4D3D-5619-6F49-86A4-7F0BC9AD0719}" destId="{044863B3-C369-A94E-BF66-296B98E9D912}" srcOrd="0" destOrd="0" presId="urn:microsoft.com/office/officeart/2005/8/layout/hList6"/>
    <dgm:cxn modelId="{358B79CD-2F56-804D-8975-31D97265FB6A}" srcId="{81042C1B-5467-6648-B3A8-619EAD31262A}" destId="{BBB984E7-E174-F14B-A9BD-03FB6BC147CD}" srcOrd="2" destOrd="0" parTransId="{6B444D40-F607-AC4B-9BE4-B6291EF79A63}" sibTransId="{7F01BED6-104C-7340-B685-462C7DFB8161}"/>
    <dgm:cxn modelId="{F5EF2B1A-0A4F-5747-A764-24A8D6CE4C3B}" srcId="{406A4D3D-5619-6F49-86A4-7F0BC9AD0719}" destId="{C9CA1C0B-A19B-B145-BCEB-4B02CD56083F}" srcOrd="0" destOrd="0" parTransId="{FBE3AC9A-D5E7-E544-ABC1-FF9EF98A8124}" sibTransId="{AA4A5D06-515F-634C-B5B8-E1E659618936}"/>
    <dgm:cxn modelId="{894497C4-8AB9-8A4C-A32A-C6DB0B2A50B2}" type="presOf" srcId="{BBB984E7-E174-F14B-A9BD-03FB6BC147CD}" destId="{98AADD26-1633-3C4E-8697-1406EBA5AF47}" srcOrd="0" destOrd="0" presId="urn:microsoft.com/office/officeart/2005/8/layout/hList6"/>
    <dgm:cxn modelId="{A94B6DD5-38CA-A446-A9B7-20A7D31859A5}" srcId="{81042C1B-5467-6648-B3A8-619EAD31262A}" destId="{1173D691-3862-E445-A46F-A97B81C756AC}" srcOrd="1" destOrd="0" parTransId="{311D0659-0E66-5443-80C6-7687A933A3EF}" sibTransId="{0DF06184-C0AB-184C-8E9F-785CEC944B73}"/>
    <dgm:cxn modelId="{762675BF-2A73-B747-BDAA-777A3585504C}" srcId="{81042C1B-5467-6648-B3A8-619EAD31262A}" destId="{1B051566-33F5-CF45-9E29-E40382ABB271}" srcOrd="3" destOrd="0" parTransId="{80D34CF7-998B-054D-9276-7111BE97D2AB}" sibTransId="{A75D2E9F-76F2-394C-8AF9-17570B4654AE}"/>
    <dgm:cxn modelId="{2460ABBE-5C7D-AB4E-963C-551EAC9F0A28}" type="presOf" srcId="{397DDA8A-2233-924D-9D58-0B46E7D6DE48}" destId="{DEC2A8DA-F57B-F543-912A-A74272EA748E}" srcOrd="0" destOrd="0" presId="urn:microsoft.com/office/officeart/2005/8/layout/hList6"/>
    <dgm:cxn modelId="{9A465477-3598-0F42-9EB2-53025B39597A}" srcId="{81042C1B-5467-6648-B3A8-619EAD31262A}" destId="{406A4D3D-5619-6F49-86A4-7F0BC9AD0719}" srcOrd="4" destOrd="0" parTransId="{0D40C58E-4376-2B46-AF5C-9272CF98B67F}" sibTransId="{455DE792-DDD5-1B44-9A33-E2EADA59BEEC}"/>
    <dgm:cxn modelId="{E2D31203-EB69-AC42-BE7B-AB84A225A0C5}" type="presOf" srcId="{1173D691-3862-E445-A46F-A97B81C756AC}" destId="{19CFF2B5-4AFC-7947-AD7E-7C05F4957AA8}" srcOrd="0" destOrd="0" presId="urn:microsoft.com/office/officeart/2005/8/layout/hList6"/>
    <dgm:cxn modelId="{C7F0D8F5-7D90-7D42-9EC2-E0B4A928DC24}" srcId="{81042C1B-5467-6648-B3A8-619EAD31262A}" destId="{397DDA8A-2233-924D-9D58-0B46E7D6DE48}" srcOrd="0" destOrd="0" parTransId="{9604E8B4-7D6D-FF48-877F-B5FA9B751A56}" sibTransId="{209AC4DB-C606-2E4C-AF06-F9B173E7A822}"/>
    <dgm:cxn modelId="{58609E62-8DCE-C241-8C97-097C6CBB7274}" type="presParOf" srcId="{5304FBF2-86D9-C041-82D6-E585032D0BE3}" destId="{DEC2A8DA-F57B-F543-912A-A74272EA748E}" srcOrd="0" destOrd="0" presId="urn:microsoft.com/office/officeart/2005/8/layout/hList6"/>
    <dgm:cxn modelId="{73A5BAF8-1D2F-A941-99CD-2C2FB376F28E}" type="presParOf" srcId="{5304FBF2-86D9-C041-82D6-E585032D0BE3}" destId="{402BED9B-1EB5-7F47-B725-8F455107C9EC}" srcOrd="1" destOrd="0" presId="urn:microsoft.com/office/officeart/2005/8/layout/hList6"/>
    <dgm:cxn modelId="{AFC25980-807A-334A-84F1-2590064A588B}" type="presParOf" srcId="{5304FBF2-86D9-C041-82D6-E585032D0BE3}" destId="{19CFF2B5-4AFC-7947-AD7E-7C05F4957AA8}" srcOrd="2" destOrd="0" presId="urn:microsoft.com/office/officeart/2005/8/layout/hList6"/>
    <dgm:cxn modelId="{83A552FF-DD20-9047-97AF-56E5A72126C6}" type="presParOf" srcId="{5304FBF2-86D9-C041-82D6-E585032D0BE3}" destId="{7AED8470-782D-E342-A781-84F8BA67382B}" srcOrd="3" destOrd="0" presId="urn:microsoft.com/office/officeart/2005/8/layout/hList6"/>
    <dgm:cxn modelId="{826E9B1B-C072-734A-BAFA-52CA8CBA91D6}" type="presParOf" srcId="{5304FBF2-86D9-C041-82D6-E585032D0BE3}" destId="{98AADD26-1633-3C4E-8697-1406EBA5AF47}" srcOrd="4" destOrd="0" presId="urn:microsoft.com/office/officeart/2005/8/layout/hList6"/>
    <dgm:cxn modelId="{3124A17C-3CD6-184D-9B4D-2A7D6B5D2EEF}" type="presParOf" srcId="{5304FBF2-86D9-C041-82D6-E585032D0BE3}" destId="{514FBBE3-B81E-5A47-8AE8-887671354623}" srcOrd="5" destOrd="0" presId="urn:microsoft.com/office/officeart/2005/8/layout/hList6"/>
    <dgm:cxn modelId="{889C794F-FB0E-E34B-A25E-6AEB9879A8B2}" type="presParOf" srcId="{5304FBF2-86D9-C041-82D6-E585032D0BE3}" destId="{4DA82D80-CDE6-F642-AD42-7DCFDA05943D}" srcOrd="6" destOrd="0" presId="urn:microsoft.com/office/officeart/2005/8/layout/hList6"/>
    <dgm:cxn modelId="{853AB26A-F7AD-9640-BE15-27C2E1E2A652}" type="presParOf" srcId="{5304FBF2-86D9-C041-82D6-E585032D0BE3}" destId="{24758E4A-5D80-8548-8089-1C6070FEA202}" srcOrd="7" destOrd="0" presId="urn:microsoft.com/office/officeart/2005/8/layout/hList6"/>
    <dgm:cxn modelId="{3B3705C1-50BE-5343-9A04-446A926F1A78}" type="presParOf" srcId="{5304FBF2-86D9-C041-82D6-E585032D0BE3}" destId="{044863B3-C369-A94E-BF66-296B98E9D912}"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13F4EE-7D10-DD41-B07C-4241F7924867}"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089281B8-1D5E-334A-A921-5425AAEB96AE}">
      <dgm:prSet/>
      <dgm:spPr>
        <a:solidFill>
          <a:schemeClr val="accent1"/>
        </a:solidFill>
      </dgm:spPr>
      <dgm:t>
        <a:bodyPr/>
        <a:lstStyle/>
        <a:p>
          <a:pPr rtl="0"/>
          <a:r>
            <a:rPr lang="en-NZ" dirty="0" smtClean="0"/>
            <a:t>A variable that has an integer value upon which only three operations are defined:</a:t>
          </a:r>
          <a:endParaRPr lang="en-US" dirty="0"/>
        </a:p>
      </dgm:t>
    </dgm:pt>
    <dgm:pt modelId="{E0980B7B-60AC-5E49-9B7D-344FC211FD30}" type="parTrans" cxnId="{3E788187-53C4-9C46-85FD-C314878B1C40}">
      <dgm:prSet/>
      <dgm:spPr/>
      <dgm:t>
        <a:bodyPr/>
        <a:lstStyle/>
        <a:p>
          <a:endParaRPr lang="en-US"/>
        </a:p>
      </dgm:t>
    </dgm:pt>
    <dgm:pt modelId="{F308D1D0-AC0A-AC41-8CDB-E4DC577760E9}" type="sibTrans" cxnId="{3E788187-53C4-9C46-85FD-C314878B1C40}">
      <dgm:prSet/>
      <dgm:spPr>
        <a:solidFill>
          <a:schemeClr val="bg2">
            <a:lumMod val="50000"/>
          </a:schemeClr>
        </a:solidFill>
        <a:ln>
          <a:solidFill>
            <a:schemeClr val="bg2">
              <a:lumMod val="50000"/>
            </a:schemeClr>
          </a:solidFill>
        </a:ln>
      </dgm:spPr>
      <dgm:t>
        <a:bodyPr/>
        <a:lstStyle/>
        <a:p>
          <a:endParaRPr lang="en-US"/>
        </a:p>
      </dgm:t>
    </dgm:pt>
    <dgm:pt modelId="{B14D91FF-8F47-D044-A103-069347FEDDCC}">
      <dgm:prSet/>
      <dgm:spPr>
        <a:solidFill>
          <a:schemeClr val="bg1"/>
        </a:solidFill>
        <a:ln>
          <a:solidFill>
            <a:schemeClr val="accent1"/>
          </a:solidFill>
        </a:ln>
      </dgm:spPr>
      <dgm:t>
        <a:bodyPr/>
        <a:lstStyle/>
        <a:p>
          <a:pPr rtl="0"/>
          <a:r>
            <a:rPr lang="en-US" dirty="0" smtClean="0">
              <a:solidFill>
                <a:schemeClr val="tx1"/>
              </a:solidFill>
            </a:rPr>
            <a:t>There is no way to inspect or manipulate semaphores other than these three operations</a:t>
          </a:r>
          <a:endParaRPr lang="en-US" dirty="0">
            <a:solidFill>
              <a:schemeClr val="tx1"/>
            </a:solidFill>
          </a:endParaRPr>
        </a:p>
      </dgm:t>
    </dgm:pt>
    <dgm:pt modelId="{AAE804C8-636A-1940-9B5A-197E4D37778E}" type="parTrans" cxnId="{EC52A4C6-FEA3-F346-8F3A-784B57F7DA2B}">
      <dgm:prSet/>
      <dgm:spPr/>
      <dgm:t>
        <a:bodyPr/>
        <a:lstStyle/>
        <a:p>
          <a:endParaRPr lang="en-US"/>
        </a:p>
      </dgm:t>
    </dgm:pt>
    <dgm:pt modelId="{E34039F6-7DBC-A44C-9BA7-37F2A18BBB2B}" type="sibTrans" cxnId="{EC52A4C6-FEA3-F346-8F3A-784B57F7DA2B}">
      <dgm:prSet/>
      <dgm:spPr/>
      <dgm:t>
        <a:bodyPr/>
        <a:lstStyle/>
        <a:p>
          <a:endParaRPr lang="en-US"/>
        </a:p>
      </dgm:t>
    </dgm:pt>
    <dgm:pt modelId="{AD854760-70DC-A04A-A103-8027AD61B020}" type="pres">
      <dgm:prSet presAssocID="{7B13F4EE-7D10-DD41-B07C-4241F7924867}" presName="Name0" presStyleCnt="0">
        <dgm:presLayoutVars>
          <dgm:dir/>
          <dgm:animLvl val="lvl"/>
          <dgm:resizeHandles val="exact"/>
        </dgm:presLayoutVars>
      </dgm:prSet>
      <dgm:spPr/>
      <dgm:t>
        <a:bodyPr/>
        <a:lstStyle/>
        <a:p>
          <a:endParaRPr lang="en-US"/>
        </a:p>
      </dgm:t>
    </dgm:pt>
    <dgm:pt modelId="{2E7045FB-CA55-064F-AA0C-6100FAE9FF99}" type="pres">
      <dgm:prSet presAssocID="{089281B8-1D5E-334A-A921-5425AAEB96AE}" presName="linNode" presStyleCnt="0"/>
      <dgm:spPr/>
    </dgm:pt>
    <dgm:pt modelId="{A5BFAE56-92D1-0448-968F-7C14E98DE1E2}" type="pres">
      <dgm:prSet presAssocID="{089281B8-1D5E-334A-A921-5425AAEB96AE}" presName="parentText" presStyleLbl="node1" presStyleIdx="0" presStyleCnt="1" custLinFactNeighborY="4167">
        <dgm:presLayoutVars>
          <dgm:chMax val="1"/>
          <dgm:bulletEnabled val="1"/>
        </dgm:presLayoutVars>
      </dgm:prSet>
      <dgm:spPr/>
      <dgm:t>
        <a:bodyPr/>
        <a:lstStyle/>
        <a:p>
          <a:endParaRPr lang="en-US"/>
        </a:p>
      </dgm:t>
    </dgm:pt>
    <dgm:pt modelId="{F4A463BE-2AEC-964C-BF35-ED24FA6317AE}" type="pres">
      <dgm:prSet presAssocID="{089281B8-1D5E-334A-A921-5425AAEB96AE}" presName="descendantText" presStyleLbl="alignAccFollowNode1" presStyleIdx="0" presStyleCnt="1">
        <dgm:presLayoutVars>
          <dgm:bulletEnabled val="1"/>
        </dgm:presLayoutVars>
      </dgm:prSet>
      <dgm:spPr/>
      <dgm:t>
        <a:bodyPr/>
        <a:lstStyle/>
        <a:p>
          <a:endParaRPr lang="en-US"/>
        </a:p>
      </dgm:t>
    </dgm:pt>
  </dgm:ptLst>
  <dgm:cxnLst>
    <dgm:cxn modelId="{EC52A4C6-FEA3-F346-8F3A-784B57F7DA2B}" srcId="{089281B8-1D5E-334A-A921-5425AAEB96AE}" destId="{B14D91FF-8F47-D044-A103-069347FEDDCC}" srcOrd="0" destOrd="0" parTransId="{AAE804C8-636A-1940-9B5A-197E4D37778E}" sibTransId="{E34039F6-7DBC-A44C-9BA7-37F2A18BBB2B}"/>
    <dgm:cxn modelId="{8C639D78-2F34-BC41-92D0-36D878ECBCDA}" type="presOf" srcId="{089281B8-1D5E-334A-A921-5425AAEB96AE}" destId="{A5BFAE56-92D1-0448-968F-7C14E98DE1E2}" srcOrd="0" destOrd="0" presId="urn:microsoft.com/office/officeart/2005/8/layout/vList5"/>
    <dgm:cxn modelId="{3E788187-53C4-9C46-85FD-C314878B1C40}" srcId="{7B13F4EE-7D10-DD41-B07C-4241F7924867}" destId="{089281B8-1D5E-334A-A921-5425AAEB96AE}" srcOrd="0" destOrd="0" parTransId="{E0980B7B-60AC-5E49-9B7D-344FC211FD30}" sibTransId="{F308D1D0-AC0A-AC41-8CDB-E4DC577760E9}"/>
    <dgm:cxn modelId="{97A908A1-88E6-7E4A-A29A-BFC59181949E}" type="presOf" srcId="{B14D91FF-8F47-D044-A103-069347FEDDCC}" destId="{F4A463BE-2AEC-964C-BF35-ED24FA6317AE}" srcOrd="0" destOrd="0" presId="urn:microsoft.com/office/officeart/2005/8/layout/vList5"/>
    <dgm:cxn modelId="{5F7A7063-C25C-4248-995E-801647FAE8E5}" type="presOf" srcId="{7B13F4EE-7D10-DD41-B07C-4241F7924867}" destId="{AD854760-70DC-A04A-A103-8027AD61B020}" srcOrd="0" destOrd="0" presId="urn:microsoft.com/office/officeart/2005/8/layout/vList5"/>
    <dgm:cxn modelId="{98D560C3-48F5-324A-A6C2-4A37A704EA14}" type="presParOf" srcId="{AD854760-70DC-A04A-A103-8027AD61B020}" destId="{2E7045FB-CA55-064F-AA0C-6100FAE9FF99}" srcOrd="0" destOrd="0" presId="urn:microsoft.com/office/officeart/2005/8/layout/vList5"/>
    <dgm:cxn modelId="{51EB7FEB-D2C5-2D47-B7E1-6CFB70316B9E}" type="presParOf" srcId="{2E7045FB-CA55-064F-AA0C-6100FAE9FF99}" destId="{A5BFAE56-92D1-0448-968F-7C14E98DE1E2}" srcOrd="0" destOrd="0" presId="urn:microsoft.com/office/officeart/2005/8/layout/vList5"/>
    <dgm:cxn modelId="{A3F21B6F-D1F8-064C-BD17-7F90FEADE5D2}" type="presParOf" srcId="{2E7045FB-CA55-064F-AA0C-6100FAE9FF99}" destId="{F4A463BE-2AEC-964C-BF35-ED24FA6317A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09B3CA-2154-3349-8E08-1BF775E99E0E}"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A824A6C-3291-A64E-AB38-9B24534F96E1}">
      <dgm:prSet/>
      <dgm:spPr>
        <a:solidFill>
          <a:schemeClr val="accent3">
            <a:lumMod val="50000"/>
          </a:schemeClr>
        </a:solidFill>
      </dgm:spPr>
      <dgm:t>
        <a:bodyPr/>
        <a:lstStyle/>
        <a:p>
          <a:pPr rtl="0"/>
          <a:r>
            <a:rPr lang="en-US" dirty="0" smtClean="0"/>
            <a:t>There is no way to know before a process decrements a semaphore whether it will block or not</a:t>
          </a:r>
          <a:endParaRPr lang="en-US" dirty="0"/>
        </a:p>
      </dgm:t>
    </dgm:pt>
    <dgm:pt modelId="{7E45B653-A385-B349-AFA3-B144F231F6EE}" type="parTrans" cxnId="{E76072D1-BB37-1C48-9502-5DAC8D59F4B2}">
      <dgm:prSet/>
      <dgm:spPr/>
      <dgm:t>
        <a:bodyPr/>
        <a:lstStyle/>
        <a:p>
          <a:endParaRPr lang="en-US"/>
        </a:p>
      </dgm:t>
    </dgm:pt>
    <dgm:pt modelId="{A5F4A0B9-E9EF-FD41-9751-EE895B2C8842}" type="sibTrans" cxnId="{E76072D1-BB37-1C48-9502-5DAC8D59F4B2}">
      <dgm:prSet/>
      <dgm:spPr/>
      <dgm:t>
        <a:bodyPr/>
        <a:lstStyle/>
        <a:p>
          <a:endParaRPr lang="en-US"/>
        </a:p>
      </dgm:t>
    </dgm:pt>
    <dgm:pt modelId="{49C7C730-771B-094B-9569-A140396ED27C}">
      <dgm:prSet/>
      <dgm:spPr/>
      <dgm:t>
        <a:bodyPr/>
        <a:lstStyle/>
        <a:p>
          <a:pPr rtl="0"/>
          <a:r>
            <a:rPr lang="en-US" dirty="0" smtClean="0"/>
            <a:t>There is no way to know which process will continue immediately on a </a:t>
          </a:r>
          <a:r>
            <a:rPr lang="en-US" dirty="0" err="1" smtClean="0"/>
            <a:t>uniprocessor</a:t>
          </a:r>
          <a:r>
            <a:rPr lang="en-US" dirty="0" smtClean="0"/>
            <a:t> system when two processes are running concurrently</a:t>
          </a:r>
          <a:endParaRPr lang="en-US" dirty="0"/>
        </a:p>
      </dgm:t>
    </dgm:pt>
    <dgm:pt modelId="{68A1379E-FBF2-0249-AC8C-E1E7F9FBA710}" type="parTrans" cxnId="{2F7CB06A-DEA0-E64F-9EDA-CBDBE96023E9}">
      <dgm:prSet/>
      <dgm:spPr/>
      <dgm:t>
        <a:bodyPr/>
        <a:lstStyle/>
        <a:p>
          <a:endParaRPr lang="en-US"/>
        </a:p>
      </dgm:t>
    </dgm:pt>
    <dgm:pt modelId="{44C7C024-E02E-6545-BC2F-8B04FD13E7C0}" type="sibTrans" cxnId="{2F7CB06A-DEA0-E64F-9EDA-CBDBE96023E9}">
      <dgm:prSet/>
      <dgm:spPr/>
      <dgm:t>
        <a:bodyPr/>
        <a:lstStyle/>
        <a:p>
          <a:endParaRPr lang="en-US"/>
        </a:p>
      </dgm:t>
    </dgm:pt>
    <dgm:pt modelId="{28472C96-6575-B04D-AE01-1A07A1A0BBFD}">
      <dgm:prSet/>
      <dgm:spPr>
        <a:solidFill>
          <a:schemeClr val="accent6">
            <a:lumMod val="75000"/>
          </a:schemeClr>
        </a:solidFill>
      </dgm:spPr>
      <dgm:t>
        <a:bodyPr/>
        <a:lstStyle/>
        <a:p>
          <a:pPr rtl="0"/>
          <a:r>
            <a:rPr lang="en-US" dirty="0" smtClean="0"/>
            <a:t>You don’t know whether another process is waiting so the number of unblocked processes may be zero or one</a:t>
          </a:r>
          <a:endParaRPr lang="en-US" dirty="0"/>
        </a:p>
      </dgm:t>
    </dgm:pt>
    <dgm:pt modelId="{F49310AF-B30D-A646-8668-3E785FB4CA1D}" type="parTrans" cxnId="{D0CB1A2D-5563-BD46-B6BC-96B33F5EBAC8}">
      <dgm:prSet/>
      <dgm:spPr/>
      <dgm:t>
        <a:bodyPr/>
        <a:lstStyle/>
        <a:p>
          <a:endParaRPr lang="en-US"/>
        </a:p>
      </dgm:t>
    </dgm:pt>
    <dgm:pt modelId="{616A9A7D-57FA-0D4E-A493-D557831F68EF}" type="sibTrans" cxnId="{D0CB1A2D-5563-BD46-B6BC-96B33F5EBAC8}">
      <dgm:prSet/>
      <dgm:spPr/>
      <dgm:t>
        <a:bodyPr/>
        <a:lstStyle/>
        <a:p>
          <a:endParaRPr lang="en-US"/>
        </a:p>
      </dgm:t>
    </dgm:pt>
    <dgm:pt modelId="{D5A6D6E0-2341-B549-AB8B-DB746E18F4D7}" type="pres">
      <dgm:prSet presAssocID="{9409B3CA-2154-3349-8E08-1BF775E99E0E}" presName="Name0" presStyleCnt="0">
        <dgm:presLayoutVars>
          <dgm:dir/>
          <dgm:resizeHandles val="exact"/>
        </dgm:presLayoutVars>
      </dgm:prSet>
      <dgm:spPr/>
      <dgm:t>
        <a:bodyPr/>
        <a:lstStyle/>
        <a:p>
          <a:endParaRPr lang="en-US"/>
        </a:p>
      </dgm:t>
    </dgm:pt>
    <dgm:pt modelId="{19BA5E69-E325-F142-A0D4-B743109408EA}" type="pres">
      <dgm:prSet presAssocID="{2A824A6C-3291-A64E-AB38-9B24534F96E1}" presName="node" presStyleLbl="node1" presStyleIdx="0" presStyleCnt="3" custLinFactNeighborX="42797" custLinFactNeighborY="1724">
        <dgm:presLayoutVars>
          <dgm:bulletEnabled val="1"/>
        </dgm:presLayoutVars>
      </dgm:prSet>
      <dgm:spPr/>
      <dgm:t>
        <a:bodyPr/>
        <a:lstStyle/>
        <a:p>
          <a:endParaRPr lang="en-US"/>
        </a:p>
      </dgm:t>
    </dgm:pt>
    <dgm:pt modelId="{7091BE1A-F532-0741-A92F-0655E90F6B87}" type="pres">
      <dgm:prSet presAssocID="{A5F4A0B9-E9EF-FD41-9751-EE895B2C8842}" presName="sibTrans" presStyleCnt="0"/>
      <dgm:spPr/>
    </dgm:pt>
    <dgm:pt modelId="{49FA2FAC-FF0C-C14A-8048-646F866CB8A7}" type="pres">
      <dgm:prSet presAssocID="{49C7C730-771B-094B-9569-A140396ED27C}" presName="node" presStyleLbl="node1" presStyleIdx="1" presStyleCnt="3">
        <dgm:presLayoutVars>
          <dgm:bulletEnabled val="1"/>
        </dgm:presLayoutVars>
      </dgm:prSet>
      <dgm:spPr/>
      <dgm:t>
        <a:bodyPr/>
        <a:lstStyle/>
        <a:p>
          <a:endParaRPr lang="en-US"/>
        </a:p>
      </dgm:t>
    </dgm:pt>
    <dgm:pt modelId="{1E583963-4490-1F40-81F7-E938EEF2EEB0}" type="pres">
      <dgm:prSet presAssocID="{44C7C024-E02E-6545-BC2F-8B04FD13E7C0}" presName="sibTrans" presStyleCnt="0"/>
      <dgm:spPr/>
    </dgm:pt>
    <dgm:pt modelId="{9BE6FA6B-34B4-C242-82E5-DC5F191FF1E9}" type="pres">
      <dgm:prSet presAssocID="{28472C96-6575-B04D-AE01-1A07A1A0BBFD}" presName="node" presStyleLbl="node1" presStyleIdx="2" presStyleCnt="3">
        <dgm:presLayoutVars>
          <dgm:bulletEnabled val="1"/>
        </dgm:presLayoutVars>
      </dgm:prSet>
      <dgm:spPr/>
      <dgm:t>
        <a:bodyPr/>
        <a:lstStyle/>
        <a:p>
          <a:endParaRPr lang="en-US"/>
        </a:p>
      </dgm:t>
    </dgm:pt>
  </dgm:ptLst>
  <dgm:cxnLst>
    <dgm:cxn modelId="{D0CB1A2D-5563-BD46-B6BC-96B33F5EBAC8}" srcId="{9409B3CA-2154-3349-8E08-1BF775E99E0E}" destId="{28472C96-6575-B04D-AE01-1A07A1A0BBFD}" srcOrd="2" destOrd="0" parTransId="{F49310AF-B30D-A646-8668-3E785FB4CA1D}" sibTransId="{616A9A7D-57FA-0D4E-A493-D557831F68EF}"/>
    <dgm:cxn modelId="{E4F1B14A-55BB-C745-8025-73BE65C1137B}" type="presOf" srcId="{28472C96-6575-B04D-AE01-1A07A1A0BBFD}" destId="{9BE6FA6B-34B4-C242-82E5-DC5F191FF1E9}" srcOrd="0" destOrd="0" presId="urn:microsoft.com/office/officeart/2005/8/layout/hList6"/>
    <dgm:cxn modelId="{E76072D1-BB37-1C48-9502-5DAC8D59F4B2}" srcId="{9409B3CA-2154-3349-8E08-1BF775E99E0E}" destId="{2A824A6C-3291-A64E-AB38-9B24534F96E1}" srcOrd="0" destOrd="0" parTransId="{7E45B653-A385-B349-AFA3-B144F231F6EE}" sibTransId="{A5F4A0B9-E9EF-FD41-9751-EE895B2C8842}"/>
    <dgm:cxn modelId="{98041DF6-12E8-4E49-B9B8-ADA734028C5C}" type="presOf" srcId="{9409B3CA-2154-3349-8E08-1BF775E99E0E}" destId="{D5A6D6E0-2341-B549-AB8B-DB746E18F4D7}" srcOrd="0" destOrd="0" presId="urn:microsoft.com/office/officeart/2005/8/layout/hList6"/>
    <dgm:cxn modelId="{BF52EB2F-346C-7047-ACBF-D423FB1AFAA5}" type="presOf" srcId="{2A824A6C-3291-A64E-AB38-9B24534F96E1}" destId="{19BA5E69-E325-F142-A0D4-B743109408EA}" srcOrd="0" destOrd="0" presId="urn:microsoft.com/office/officeart/2005/8/layout/hList6"/>
    <dgm:cxn modelId="{F6D98210-07AD-4944-9E7D-242369862A6D}" type="presOf" srcId="{49C7C730-771B-094B-9569-A140396ED27C}" destId="{49FA2FAC-FF0C-C14A-8048-646F866CB8A7}" srcOrd="0" destOrd="0" presId="urn:microsoft.com/office/officeart/2005/8/layout/hList6"/>
    <dgm:cxn modelId="{2F7CB06A-DEA0-E64F-9EDA-CBDBE96023E9}" srcId="{9409B3CA-2154-3349-8E08-1BF775E99E0E}" destId="{49C7C730-771B-094B-9569-A140396ED27C}" srcOrd="1" destOrd="0" parTransId="{68A1379E-FBF2-0249-AC8C-E1E7F9FBA710}" sibTransId="{44C7C024-E02E-6545-BC2F-8B04FD13E7C0}"/>
    <dgm:cxn modelId="{FFE40153-6131-9342-A46A-E9FE20A7B043}" type="presParOf" srcId="{D5A6D6E0-2341-B549-AB8B-DB746E18F4D7}" destId="{19BA5E69-E325-F142-A0D4-B743109408EA}" srcOrd="0" destOrd="0" presId="urn:microsoft.com/office/officeart/2005/8/layout/hList6"/>
    <dgm:cxn modelId="{E0FCFB33-4BC5-6A40-A096-2BFFF6249708}" type="presParOf" srcId="{D5A6D6E0-2341-B549-AB8B-DB746E18F4D7}" destId="{7091BE1A-F532-0741-A92F-0655E90F6B87}" srcOrd="1" destOrd="0" presId="urn:microsoft.com/office/officeart/2005/8/layout/hList6"/>
    <dgm:cxn modelId="{718C7542-FF15-9948-AB2C-FFD320AD2567}" type="presParOf" srcId="{D5A6D6E0-2341-B549-AB8B-DB746E18F4D7}" destId="{49FA2FAC-FF0C-C14A-8048-646F866CB8A7}" srcOrd="2" destOrd="0" presId="urn:microsoft.com/office/officeart/2005/8/layout/hList6"/>
    <dgm:cxn modelId="{BD9CAB0E-07EE-0446-9105-FD9C9E6A02A6}" type="presParOf" srcId="{D5A6D6E0-2341-B549-AB8B-DB746E18F4D7}" destId="{1E583963-4490-1F40-81F7-E938EEF2EEB0}" srcOrd="3" destOrd="0" presId="urn:microsoft.com/office/officeart/2005/8/layout/hList6"/>
    <dgm:cxn modelId="{8B825CBF-F8CE-0946-9064-1A003C27BDA2}" type="presParOf" srcId="{D5A6D6E0-2341-B549-AB8B-DB746E18F4D7}" destId="{9BE6FA6B-34B4-C242-82E5-DC5F191FF1E9}"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1F8C2A-328F-724A-AC61-AF18203E98B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4C5AA89-D850-1744-9E0D-9027DA949606}">
      <dgm:prSet phldrT="[Text]" custT="1"/>
      <dgm:spPr/>
      <dgm:t>
        <a:bodyPr/>
        <a:lstStyle/>
        <a:p>
          <a:r>
            <a:rPr lang="en-NZ" sz="2800" b="1" i="1" dirty="0" smtClean="0"/>
            <a:t>Strong Semaphores</a:t>
          </a:r>
          <a:r>
            <a:rPr lang="en-NZ" sz="2800" dirty="0" smtClean="0"/>
            <a:t> </a:t>
          </a:r>
          <a:endParaRPr lang="en-US" sz="2800" dirty="0"/>
        </a:p>
      </dgm:t>
    </dgm:pt>
    <dgm:pt modelId="{F82125A2-DB77-D84A-991D-3145F88168EB}" type="parTrans" cxnId="{6429F720-61DC-9545-8970-338F9FB64F22}">
      <dgm:prSet/>
      <dgm:spPr/>
      <dgm:t>
        <a:bodyPr/>
        <a:lstStyle/>
        <a:p>
          <a:endParaRPr lang="en-US"/>
        </a:p>
      </dgm:t>
    </dgm:pt>
    <dgm:pt modelId="{3E2CFF00-7B48-BA42-9D42-9E61F6B31325}" type="sibTrans" cxnId="{6429F720-61DC-9545-8970-338F9FB64F22}">
      <dgm:prSet/>
      <dgm:spPr/>
      <dgm:t>
        <a:bodyPr/>
        <a:lstStyle/>
        <a:p>
          <a:endParaRPr lang="en-US"/>
        </a:p>
      </dgm:t>
    </dgm:pt>
    <dgm:pt modelId="{99DC4C28-A725-454D-BE93-CDF6758F173D}">
      <dgm:prSet/>
      <dgm:spPr/>
      <dgm:t>
        <a:bodyPr/>
        <a:lstStyle/>
        <a:p>
          <a:r>
            <a:rPr lang="en-NZ" dirty="0" smtClean="0"/>
            <a:t>The process that has been blocked the longest is released from the queue first (FIFO)</a:t>
          </a:r>
        </a:p>
      </dgm:t>
    </dgm:pt>
    <dgm:pt modelId="{3C50D3DB-4981-CF43-BB03-CEA66146FC05}" type="parTrans" cxnId="{4835B0B4-5A13-134B-9F44-DDD5EEF77133}">
      <dgm:prSet/>
      <dgm:spPr/>
      <dgm:t>
        <a:bodyPr/>
        <a:lstStyle/>
        <a:p>
          <a:endParaRPr lang="en-US"/>
        </a:p>
      </dgm:t>
    </dgm:pt>
    <dgm:pt modelId="{9CBC6304-C560-B349-AFC8-48AEFAE62F46}" type="sibTrans" cxnId="{4835B0B4-5A13-134B-9F44-DDD5EEF77133}">
      <dgm:prSet/>
      <dgm:spPr/>
      <dgm:t>
        <a:bodyPr/>
        <a:lstStyle/>
        <a:p>
          <a:endParaRPr lang="en-US"/>
        </a:p>
      </dgm:t>
    </dgm:pt>
    <dgm:pt modelId="{E630F192-5C8B-7E47-87C7-81EB07B507C7}">
      <dgm:prSet custT="1"/>
      <dgm:spPr/>
      <dgm:t>
        <a:bodyPr/>
        <a:lstStyle/>
        <a:p>
          <a:r>
            <a:rPr lang="en-NZ" sz="2800" b="1" i="1" dirty="0" smtClean="0"/>
            <a:t>Weak Semaphores </a:t>
          </a:r>
          <a:r>
            <a:rPr lang="en-NZ" sz="2300" dirty="0" smtClean="0"/>
            <a:t> </a:t>
          </a:r>
        </a:p>
      </dgm:t>
    </dgm:pt>
    <dgm:pt modelId="{07283D72-8835-9842-AF1A-354D151BF5BF}" type="parTrans" cxnId="{41396523-F9C6-9040-B56F-52DE5CD28BDD}">
      <dgm:prSet/>
      <dgm:spPr/>
      <dgm:t>
        <a:bodyPr/>
        <a:lstStyle/>
        <a:p>
          <a:endParaRPr lang="en-US"/>
        </a:p>
      </dgm:t>
    </dgm:pt>
    <dgm:pt modelId="{ED9F0213-F9BF-F74C-A54D-0B5A37136C9C}" type="sibTrans" cxnId="{41396523-F9C6-9040-B56F-52DE5CD28BDD}">
      <dgm:prSet/>
      <dgm:spPr/>
      <dgm:t>
        <a:bodyPr/>
        <a:lstStyle/>
        <a:p>
          <a:endParaRPr lang="en-US"/>
        </a:p>
      </dgm:t>
    </dgm:pt>
    <dgm:pt modelId="{8AE05AB4-C8C1-0C46-8AC1-AB7D1EF4A317}">
      <dgm:prSet/>
      <dgm:spPr/>
      <dgm:t>
        <a:bodyPr/>
        <a:lstStyle/>
        <a:p>
          <a:r>
            <a:rPr lang="en-NZ" dirty="0" smtClean="0"/>
            <a:t>The order in which processes are removed from the queue is not specified</a:t>
          </a:r>
        </a:p>
      </dgm:t>
    </dgm:pt>
    <dgm:pt modelId="{1C6D1601-14D0-6D46-A546-BF9AD27AED31}" type="parTrans" cxnId="{4C1D0F85-1DC4-1F49-848A-0C42217A3C51}">
      <dgm:prSet/>
      <dgm:spPr/>
      <dgm:t>
        <a:bodyPr/>
        <a:lstStyle/>
        <a:p>
          <a:endParaRPr lang="en-US"/>
        </a:p>
      </dgm:t>
    </dgm:pt>
    <dgm:pt modelId="{0FEF3BC0-9BD0-6947-AE81-E95FF485537F}" type="sibTrans" cxnId="{4C1D0F85-1DC4-1F49-848A-0C42217A3C51}">
      <dgm:prSet/>
      <dgm:spPr/>
      <dgm:t>
        <a:bodyPr/>
        <a:lstStyle/>
        <a:p>
          <a:endParaRPr lang="en-US"/>
        </a:p>
      </dgm:t>
    </dgm:pt>
    <dgm:pt modelId="{F3802972-AD8D-6C46-9950-31285B6464FF}" type="pres">
      <dgm:prSet presAssocID="{841F8C2A-328F-724A-AC61-AF18203E98B3}" presName="linear" presStyleCnt="0">
        <dgm:presLayoutVars>
          <dgm:dir/>
          <dgm:animLvl val="lvl"/>
          <dgm:resizeHandles val="exact"/>
        </dgm:presLayoutVars>
      </dgm:prSet>
      <dgm:spPr/>
      <dgm:t>
        <a:bodyPr/>
        <a:lstStyle/>
        <a:p>
          <a:endParaRPr lang="en-US"/>
        </a:p>
      </dgm:t>
    </dgm:pt>
    <dgm:pt modelId="{AC315FBB-53F7-6041-A377-53BAC873EAA1}" type="pres">
      <dgm:prSet presAssocID="{C4C5AA89-D850-1744-9E0D-9027DA949606}" presName="parentLin" presStyleCnt="0"/>
      <dgm:spPr/>
    </dgm:pt>
    <dgm:pt modelId="{793462AF-15D8-084F-A5E6-11A1D6709268}" type="pres">
      <dgm:prSet presAssocID="{C4C5AA89-D850-1744-9E0D-9027DA949606}" presName="parentLeftMargin" presStyleLbl="node1" presStyleIdx="0" presStyleCnt="2"/>
      <dgm:spPr/>
      <dgm:t>
        <a:bodyPr/>
        <a:lstStyle/>
        <a:p>
          <a:endParaRPr lang="en-US"/>
        </a:p>
      </dgm:t>
    </dgm:pt>
    <dgm:pt modelId="{DD1D9237-EB74-E84E-AC7E-51428224DD48}" type="pres">
      <dgm:prSet presAssocID="{C4C5AA89-D850-1744-9E0D-9027DA949606}" presName="parentText" presStyleLbl="node1" presStyleIdx="0" presStyleCnt="2">
        <dgm:presLayoutVars>
          <dgm:chMax val="0"/>
          <dgm:bulletEnabled val="1"/>
        </dgm:presLayoutVars>
      </dgm:prSet>
      <dgm:spPr/>
      <dgm:t>
        <a:bodyPr/>
        <a:lstStyle/>
        <a:p>
          <a:endParaRPr lang="en-US"/>
        </a:p>
      </dgm:t>
    </dgm:pt>
    <dgm:pt modelId="{F763F474-FF0B-2845-BCE4-3D82A97F4081}" type="pres">
      <dgm:prSet presAssocID="{C4C5AA89-D850-1744-9E0D-9027DA949606}" presName="negativeSpace" presStyleCnt="0"/>
      <dgm:spPr/>
    </dgm:pt>
    <dgm:pt modelId="{EC4B5A1A-5870-5C40-8ADE-32EFF8546961}" type="pres">
      <dgm:prSet presAssocID="{C4C5AA89-D850-1744-9E0D-9027DA949606}" presName="childText" presStyleLbl="conFgAcc1" presStyleIdx="0" presStyleCnt="2">
        <dgm:presLayoutVars>
          <dgm:bulletEnabled val="1"/>
        </dgm:presLayoutVars>
      </dgm:prSet>
      <dgm:spPr/>
      <dgm:t>
        <a:bodyPr/>
        <a:lstStyle/>
        <a:p>
          <a:endParaRPr lang="en-US"/>
        </a:p>
      </dgm:t>
    </dgm:pt>
    <dgm:pt modelId="{1BDB3C83-8BE2-E74A-A4C1-A20CCB2BB70C}" type="pres">
      <dgm:prSet presAssocID="{3E2CFF00-7B48-BA42-9D42-9E61F6B31325}" presName="spaceBetweenRectangles" presStyleCnt="0"/>
      <dgm:spPr/>
    </dgm:pt>
    <dgm:pt modelId="{4CA8084D-C9F9-6F48-91CA-DD2D3B0ADDCF}" type="pres">
      <dgm:prSet presAssocID="{E630F192-5C8B-7E47-87C7-81EB07B507C7}" presName="parentLin" presStyleCnt="0"/>
      <dgm:spPr/>
    </dgm:pt>
    <dgm:pt modelId="{464CA9E3-BB9C-5B48-A381-0F2DD358996A}" type="pres">
      <dgm:prSet presAssocID="{E630F192-5C8B-7E47-87C7-81EB07B507C7}" presName="parentLeftMargin" presStyleLbl="node1" presStyleIdx="0" presStyleCnt="2"/>
      <dgm:spPr/>
      <dgm:t>
        <a:bodyPr/>
        <a:lstStyle/>
        <a:p>
          <a:endParaRPr lang="en-US"/>
        </a:p>
      </dgm:t>
    </dgm:pt>
    <dgm:pt modelId="{2E01E895-987A-1640-8719-30A986FB6C86}" type="pres">
      <dgm:prSet presAssocID="{E630F192-5C8B-7E47-87C7-81EB07B507C7}" presName="parentText" presStyleLbl="node1" presStyleIdx="1" presStyleCnt="2">
        <dgm:presLayoutVars>
          <dgm:chMax val="0"/>
          <dgm:bulletEnabled val="1"/>
        </dgm:presLayoutVars>
      </dgm:prSet>
      <dgm:spPr/>
      <dgm:t>
        <a:bodyPr/>
        <a:lstStyle/>
        <a:p>
          <a:endParaRPr lang="en-US"/>
        </a:p>
      </dgm:t>
    </dgm:pt>
    <dgm:pt modelId="{5455BB0B-CF8C-5E4A-AFA2-A60DAEEE4AF1}" type="pres">
      <dgm:prSet presAssocID="{E630F192-5C8B-7E47-87C7-81EB07B507C7}" presName="negativeSpace" presStyleCnt="0"/>
      <dgm:spPr/>
    </dgm:pt>
    <dgm:pt modelId="{40B0B400-5226-0F4B-98AB-E6B21FAA5A13}" type="pres">
      <dgm:prSet presAssocID="{E630F192-5C8B-7E47-87C7-81EB07B507C7}" presName="childText" presStyleLbl="conFgAcc1" presStyleIdx="1" presStyleCnt="2">
        <dgm:presLayoutVars>
          <dgm:bulletEnabled val="1"/>
        </dgm:presLayoutVars>
      </dgm:prSet>
      <dgm:spPr/>
      <dgm:t>
        <a:bodyPr/>
        <a:lstStyle/>
        <a:p>
          <a:endParaRPr lang="en-US"/>
        </a:p>
      </dgm:t>
    </dgm:pt>
  </dgm:ptLst>
  <dgm:cxnLst>
    <dgm:cxn modelId="{3B485B71-69C3-1B4D-B49A-9C72252A9F2D}" type="presOf" srcId="{E630F192-5C8B-7E47-87C7-81EB07B507C7}" destId="{464CA9E3-BB9C-5B48-A381-0F2DD358996A}" srcOrd="0" destOrd="0" presId="urn:microsoft.com/office/officeart/2005/8/layout/list1"/>
    <dgm:cxn modelId="{CC89FB04-EF5D-9542-837B-272CA417A845}" type="presOf" srcId="{C4C5AA89-D850-1744-9E0D-9027DA949606}" destId="{793462AF-15D8-084F-A5E6-11A1D6709268}" srcOrd="0" destOrd="0" presId="urn:microsoft.com/office/officeart/2005/8/layout/list1"/>
    <dgm:cxn modelId="{41396523-F9C6-9040-B56F-52DE5CD28BDD}" srcId="{841F8C2A-328F-724A-AC61-AF18203E98B3}" destId="{E630F192-5C8B-7E47-87C7-81EB07B507C7}" srcOrd="1" destOrd="0" parTransId="{07283D72-8835-9842-AF1A-354D151BF5BF}" sibTransId="{ED9F0213-F9BF-F74C-A54D-0B5A37136C9C}"/>
    <dgm:cxn modelId="{6429F720-61DC-9545-8970-338F9FB64F22}" srcId="{841F8C2A-328F-724A-AC61-AF18203E98B3}" destId="{C4C5AA89-D850-1744-9E0D-9027DA949606}" srcOrd="0" destOrd="0" parTransId="{F82125A2-DB77-D84A-991D-3145F88168EB}" sibTransId="{3E2CFF00-7B48-BA42-9D42-9E61F6B31325}"/>
    <dgm:cxn modelId="{4835B0B4-5A13-134B-9F44-DDD5EEF77133}" srcId="{C4C5AA89-D850-1744-9E0D-9027DA949606}" destId="{99DC4C28-A725-454D-BE93-CDF6758F173D}" srcOrd="0" destOrd="0" parTransId="{3C50D3DB-4981-CF43-BB03-CEA66146FC05}" sibTransId="{9CBC6304-C560-B349-AFC8-48AEFAE62F46}"/>
    <dgm:cxn modelId="{2C74517A-2455-E84A-8B78-155E80A51D13}" type="presOf" srcId="{8AE05AB4-C8C1-0C46-8AC1-AB7D1EF4A317}" destId="{40B0B400-5226-0F4B-98AB-E6B21FAA5A13}" srcOrd="0" destOrd="0" presId="urn:microsoft.com/office/officeart/2005/8/layout/list1"/>
    <dgm:cxn modelId="{3BF68787-01C8-524E-843F-78DE25BFAFAB}" type="presOf" srcId="{C4C5AA89-D850-1744-9E0D-9027DA949606}" destId="{DD1D9237-EB74-E84E-AC7E-51428224DD48}" srcOrd="1" destOrd="0" presId="urn:microsoft.com/office/officeart/2005/8/layout/list1"/>
    <dgm:cxn modelId="{CD0EE7BC-EABC-C442-8003-9D2EE71D97BB}" type="presOf" srcId="{E630F192-5C8B-7E47-87C7-81EB07B507C7}" destId="{2E01E895-987A-1640-8719-30A986FB6C86}" srcOrd="1" destOrd="0" presId="urn:microsoft.com/office/officeart/2005/8/layout/list1"/>
    <dgm:cxn modelId="{295DFF72-246F-6542-856A-0297E3667F0B}" type="presOf" srcId="{841F8C2A-328F-724A-AC61-AF18203E98B3}" destId="{F3802972-AD8D-6C46-9950-31285B6464FF}" srcOrd="0" destOrd="0" presId="urn:microsoft.com/office/officeart/2005/8/layout/list1"/>
    <dgm:cxn modelId="{431DB62E-D385-264C-9A54-CE10BAFCBF7F}" type="presOf" srcId="{99DC4C28-A725-454D-BE93-CDF6758F173D}" destId="{EC4B5A1A-5870-5C40-8ADE-32EFF8546961}" srcOrd="0" destOrd="0" presId="urn:microsoft.com/office/officeart/2005/8/layout/list1"/>
    <dgm:cxn modelId="{4C1D0F85-1DC4-1F49-848A-0C42217A3C51}" srcId="{E630F192-5C8B-7E47-87C7-81EB07B507C7}" destId="{8AE05AB4-C8C1-0C46-8AC1-AB7D1EF4A317}" srcOrd="0" destOrd="0" parTransId="{1C6D1601-14D0-6D46-A546-BF9AD27AED31}" sibTransId="{0FEF3BC0-9BD0-6947-AE81-E95FF485537F}"/>
    <dgm:cxn modelId="{4AE78692-06AA-664C-A248-5E5F6106228F}" type="presParOf" srcId="{F3802972-AD8D-6C46-9950-31285B6464FF}" destId="{AC315FBB-53F7-6041-A377-53BAC873EAA1}" srcOrd="0" destOrd="0" presId="urn:microsoft.com/office/officeart/2005/8/layout/list1"/>
    <dgm:cxn modelId="{43738B26-3E3F-224A-8263-CA0DC485C2E9}" type="presParOf" srcId="{AC315FBB-53F7-6041-A377-53BAC873EAA1}" destId="{793462AF-15D8-084F-A5E6-11A1D6709268}" srcOrd="0" destOrd="0" presId="urn:microsoft.com/office/officeart/2005/8/layout/list1"/>
    <dgm:cxn modelId="{8588013A-911F-D64A-B16E-F3576E111EEF}" type="presParOf" srcId="{AC315FBB-53F7-6041-A377-53BAC873EAA1}" destId="{DD1D9237-EB74-E84E-AC7E-51428224DD48}" srcOrd="1" destOrd="0" presId="urn:microsoft.com/office/officeart/2005/8/layout/list1"/>
    <dgm:cxn modelId="{9ADBEC57-4D40-C349-8B62-8D4F84349C21}" type="presParOf" srcId="{F3802972-AD8D-6C46-9950-31285B6464FF}" destId="{F763F474-FF0B-2845-BCE4-3D82A97F4081}" srcOrd="1" destOrd="0" presId="urn:microsoft.com/office/officeart/2005/8/layout/list1"/>
    <dgm:cxn modelId="{10BD093C-EDE4-1542-B316-4E3D9B4358E1}" type="presParOf" srcId="{F3802972-AD8D-6C46-9950-31285B6464FF}" destId="{EC4B5A1A-5870-5C40-8ADE-32EFF8546961}" srcOrd="2" destOrd="0" presId="urn:microsoft.com/office/officeart/2005/8/layout/list1"/>
    <dgm:cxn modelId="{D6B7C085-C898-2649-AEB6-294A25F83DC4}" type="presParOf" srcId="{F3802972-AD8D-6C46-9950-31285B6464FF}" destId="{1BDB3C83-8BE2-E74A-A4C1-A20CCB2BB70C}" srcOrd="3" destOrd="0" presId="urn:microsoft.com/office/officeart/2005/8/layout/list1"/>
    <dgm:cxn modelId="{AA467107-D258-9A40-8389-72BEBB74B105}" type="presParOf" srcId="{F3802972-AD8D-6C46-9950-31285B6464FF}" destId="{4CA8084D-C9F9-6F48-91CA-DD2D3B0ADDCF}" srcOrd="4" destOrd="0" presId="urn:microsoft.com/office/officeart/2005/8/layout/list1"/>
    <dgm:cxn modelId="{7E305759-17AD-8E41-91B3-5DBDEA927D59}" type="presParOf" srcId="{4CA8084D-C9F9-6F48-91CA-DD2D3B0ADDCF}" destId="{464CA9E3-BB9C-5B48-A381-0F2DD358996A}" srcOrd="0" destOrd="0" presId="urn:microsoft.com/office/officeart/2005/8/layout/list1"/>
    <dgm:cxn modelId="{9B717068-58E3-E24B-A762-14B69AF4070E}" type="presParOf" srcId="{4CA8084D-C9F9-6F48-91CA-DD2D3B0ADDCF}" destId="{2E01E895-987A-1640-8719-30A986FB6C86}" srcOrd="1" destOrd="0" presId="urn:microsoft.com/office/officeart/2005/8/layout/list1"/>
    <dgm:cxn modelId="{04E170A8-08C8-4E45-81B0-C0238986ECFB}" type="presParOf" srcId="{F3802972-AD8D-6C46-9950-31285B6464FF}" destId="{5455BB0B-CF8C-5E4A-AFA2-A60DAEEE4AF1}" srcOrd="5" destOrd="0" presId="urn:microsoft.com/office/officeart/2005/8/layout/list1"/>
    <dgm:cxn modelId="{D6D6CA4E-5F7A-B848-98C7-22A80C9F6BFC}" type="presParOf" srcId="{F3802972-AD8D-6C46-9950-31285B6464FF}" destId="{40B0B400-5226-0F4B-98AB-E6B21FAA5A1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3CA0A9-4361-4A4C-8F7D-C068CECB64A9}"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32ADD72F-387D-5D49-B356-32480800A56F}">
      <dgm:prSet phldrT="[Text]"/>
      <dgm:spPr>
        <a:solidFill>
          <a:schemeClr val="accent6"/>
        </a:solidFill>
        <a:ln>
          <a:solidFill>
            <a:schemeClr val="bg1"/>
          </a:solidFill>
        </a:ln>
      </dgm:spPr>
      <dgm:t>
        <a:bodyPr/>
        <a:lstStyle/>
        <a:p>
          <a:r>
            <a:rPr lang="en-US" sz="3600" dirty="0" smtClean="0">
              <a:solidFill>
                <a:schemeClr val="bg1"/>
              </a:solidFill>
            </a:rPr>
            <a:t>General Statement:</a:t>
          </a:r>
          <a:endParaRPr lang="en-US" sz="3600" dirty="0">
            <a:solidFill>
              <a:schemeClr val="bg1"/>
            </a:solidFill>
          </a:endParaRPr>
        </a:p>
      </dgm:t>
    </dgm:pt>
    <dgm:pt modelId="{ACBCBA39-A19B-0D4A-825F-1C02F1751A15}" type="parTrans" cxnId="{EF10C333-2D65-2E47-B843-F834084BEDE2}">
      <dgm:prSet/>
      <dgm:spPr/>
      <dgm:t>
        <a:bodyPr/>
        <a:lstStyle/>
        <a:p>
          <a:endParaRPr lang="en-US"/>
        </a:p>
      </dgm:t>
    </dgm:pt>
    <dgm:pt modelId="{96A0B8D0-E21D-B546-B2B7-D5F5525779A8}" type="sibTrans" cxnId="{EF10C333-2D65-2E47-B843-F834084BEDE2}">
      <dgm:prSet/>
      <dgm:spPr>
        <a:solidFill>
          <a:schemeClr val="accent2">
            <a:lumMod val="50000"/>
          </a:schemeClr>
        </a:solidFill>
      </dgm:spPr>
      <dgm:t>
        <a:bodyPr/>
        <a:lstStyle/>
        <a:p>
          <a:endParaRPr lang="en-US"/>
        </a:p>
      </dgm:t>
    </dgm:pt>
    <dgm:pt modelId="{890A5C6B-01FF-8644-9F42-531144637C24}">
      <dgm:prSet custT="1"/>
      <dgm:spPr>
        <a:solidFill>
          <a:schemeClr val="accent6"/>
        </a:solidFill>
        <a:ln>
          <a:solidFill>
            <a:schemeClr val="bg1"/>
          </a:solidFill>
        </a:ln>
      </dgm:spPr>
      <dgm:t>
        <a:bodyPr/>
        <a:lstStyle/>
        <a:p>
          <a:r>
            <a:rPr lang="en-US" sz="2100" dirty="0" smtClean="0">
              <a:solidFill>
                <a:schemeClr val="bg1"/>
              </a:solidFill>
            </a:rPr>
            <a:t>One or more producers are generating data and placing these in a buffer</a:t>
          </a:r>
        </a:p>
      </dgm:t>
    </dgm:pt>
    <dgm:pt modelId="{47E672CF-2850-6947-B27E-485C3AEAA424}" type="parTrans" cxnId="{07A70EDB-5576-8B43-8D0B-DD7F50CE7F17}">
      <dgm:prSet/>
      <dgm:spPr/>
      <dgm:t>
        <a:bodyPr/>
        <a:lstStyle/>
        <a:p>
          <a:endParaRPr lang="en-US"/>
        </a:p>
      </dgm:t>
    </dgm:pt>
    <dgm:pt modelId="{A88CA46A-B080-6C46-9957-0EF93D5428E2}" type="sibTrans" cxnId="{07A70EDB-5576-8B43-8D0B-DD7F50CE7F17}">
      <dgm:prSet/>
      <dgm:spPr/>
      <dgm:t>
        <a:bodyPr/>
        <a:lstStyle/>
        <a:p>
          <a:endParaRPr lang="en-US"/>
        </a:p>
      </dgm:t>
    </dgm:pt>
    <dgm:pt modelId="{6B004168-BC8C-F145-810F-93B41C7A0BE5}">
      <dgm:prSet custT="1"/>
      <dgm:spPr>
        <a:solidFill>
          <a:schemeClr val="accent6"/>
        </a:solidFill>
        <a:ln>
          <a:solidFill>
            <a:schemeClr val="bg1"/>
          </a:solidFill>
        </a:ln>
      </dgm:spPr>
      <dgm:t>
        <a:bodyPr/>
        <a:lstStyle/>
        <a:p>
          <a:r>
            <a:rPr lang="en-US" sz="2100" dirty="0" smtClean="0">
              <a:solidFill>
                <a:schemeClr val="bg1"/>
              </a:solidFill>
            </a:rPr>
            <a:t>A single consumer is taking items out of the buffer one at a time</a:t>
          </a:r>
        </a:p>
      </dgm:t>
    </dgm:pt>
    <dgm:pt modelId="{DC4F0CD8-5D05-C944-A9B4-C41294EF32B2}" type="parTrans" cxnId="{97215901-35A1-B24E-BE2A-E4B58B7AE385}">
      <dgm:prSet/>
      <dgm:spPr/>
      <dgm:t>
        <a:bodyPr/>
        <a:lstStyle/>
        <a:p>
          <a:endParaRPr lang="en-US"/>
        </a:p>
      </dgm:t>
    </dgm:pt>
    <dgm:pt modelId="{B7A32575-2A76-3E46-B5AB-A76A5BA132B7}" type="sibTrans" cxnId="{97215901-35A1-B24E-BE2A-E4B58B7AE385}">
      <dgm:prSet/>
      <dgm:spPr/>
      <dgm:t>
        <a:bodyPr/>
        <a:lstStyle/>
        <a:p>
          <a:endParaRPr lang="en-US"/>
        </a:p>
      </dgm:t>
    </dgm:pt>
    <dgm:pt modelId="{88E986B8-7F0F-A946-BDC0-FD05E1829B0C}">
      <dgm:prSet custT="1"/>
      <dgm:spPr>
        <a:solidFill>
          <a:schemeClr val="accent6"/>
        </a:solidFill>
        <a:ln>
          <a:solidFill>
            <a:schemeClr val="bg1"/>
          </a:solidFill>
        </a:ln>
      </dgm:spPr>
      <dgm:t>
        <a:bodyPr/>
        <a:lstStyle/>
        <a:p>
          <a:r>
            <a:rPr lang="en-US" sz="2100" dirty="0" smtClean="0">
              <a:solidFill>
                <a:schemeClr val="bg1"/>
              </a:solidFill>
            </a:rPr>
            <a:t>Only one producer or consumer may access the buffer at any one time</a:t>
          </a:r>
        </a:p>
      </dgm:t>
    </dgm:pt>
    <dgm:pt modelId="{A4DF1310-AE68-FC4D-A2A0-E842DE47A874}" type="parTrans" cxnId="{C8C9BC49-2BFE-E64C-A284-261D0B85069A}">
      <dgm:prSet/>
      <dgm:spPr/>
      <dgm:t>
        <a:bodyPr/>
        <a:lstStyle/>
        <a:p>
          <a:endParaRPr lang="en-US"/>
        </a:p>
      </dgm:t>
    </dgm:pt>
    <dgm:pt modelId="{8944BF98-7F51-8C42-AF3D-BD83D7EA4B86}" type="sibTrans" cxnId="{C8C9BC49-2BFE-E64C-A284-261D0B85069A}">
      <dgm:prSet/>
      <dgm:spPr/>
      <dgm:t>
        <a:bodyPr/>
        <a:lstStyle/>
        <a:p>
          <a:endParaRPr lang="en-US"/>
        </a:p>
      </dgm:t>
    </dgm:pt>
    <dgm:pt modelId="{1097D9BF-D6EE-F645-B86B-EB8202BE466B}">
      <dgm:prSet/>
      <dgm:spPr/>
      <dgm:t>
        <a:bodyPr/>
        <a:lstStyle/>
        <a:p>
          <a:r>
            <a:rPr lang="en-US" dirty="0" smtClean="0"/>
            <a:t>The Problem:</a:t>
          </a:r>
        </a:p>
      </dgm:t>
    </dgm:pt>
    <dgm:pt modelId="{81DDE126-32AB-D741-8738-24BE48D4A02D}" type="parTrans" cxnId="{025D35A0-BFBE-8143-BF4A-36C41FAED1B7}">
      <dgm:prSet/>
      <dgm:spPr/>
      <dgm:t>
        <a:bodyPr/>
        <a:lstStyle/>
        <a:p>
          <a:endParaRPr lang="en-US"/>
        </a:p>
      </dgm:t>
    </dgm:pt>
    <dgm:pt modelId="{F0E057FC-5C5A-A843-AD44-105E09ADE54B}" type="sibTrans" cxnId="{025D35A0-BFBE-8143-BF4A-36C41FAED1B7}">
      <dgm:prSet/>
      <dgm:spPr/>
      <dgm:t>
        <a:bodyPr/>
        <a:lstStyle/>
        <a:p>
          <a:endParaRPr lang="en-US"/>
        </a:p>
      </dgm:t>
    </dgm:pt>
    <dgm:pt modelId="{68859321-50D7-6A47-9CEF-1D23ED860482}">
      <dgm:prSet/>
      <dgm:spPr/>
      <dgm:t>
        <a:bodyPr/>
        <a:lstStyle/>
        <a:p>
          <a:r>
            <a:rPr lang="en-US" dirty="0" smtClean="0"/>
            <a:t>Ensure that the producer won’t try to add data into the buffer if its full, and that the consumer won’t try to remove data from an empty buffer</a:t>
          </a:r>
          <a:endParaRPr lang="en-US" dirty="0"/>
        </a:p>
      </dgm:t>
    </dgm:pt>
    <dgm:pt modelId="{99F7E1FF-FBED-C749-84FD-ADFC15A66C55}" type="parTrans" cxnId="{EA91773A-5AB7-D546-A3B1-E48B29C8C03F}">
      <dgm:prSet/>
      <dgm:spPr/>
      <dgm:t>
        <a:bodyPr/>
        <a:lstStyle/>
        <a:p>
          <a:endParaRPr lang="en-US"/>
        </a:p>
      </dgm:t>
    </dgm:pt>
    <dgm:pt modelId="{86F6F86A-EFF7-A641-9BF5-359A74C7EEF0}" type="sibTrans" cxnId="{EA91773A-5AB7-D546-A3B1-E48B29C8C03F}">
      <dgm:prSet/>
      <dgm:spPr/>
      <dgm:t>
        <a:bodyPr/>
        <a:lstStyle/>
        <a:p>
          <a:endParaRPr lang="en-US"/>
        </a:p>
      </dgm:t>
    </dgm:pt>
    <dgm:pt modelId="{13B7BB97-DDFE-4A4A-A4A8-99B0D7D237FD}" type="pres">
      <dgm:prSet presAssocID="{7C3CA0A9-4361-4A4C-8F7D-C068CECB64A9}" presName="vert0" presStyleCnt="0">
        <dgm:presLayoutVars>
          <dgm:dir/>
          <dgm:animOne val="branch"/>
          <dgm:animLvl val="lvl"/>
        </dgm:presLayoutVars>
      </dgm:prSet>
      <dgm:spPr/>
      <dgm:t>
        <a:bodyPr/>
        <a:lstStyle/>
        <a:p>
          <a:endParaRPr lang="en-US"/>
        </a:p>
      </dgm:t>
    </dgm:pt>
    <dgm:pt modelId="{E5A042C1-6D18-0649-8C09-CD2E069729C5}" type="pres">
      <dgm:prSet presAssocID="{32ADD72F-387D-5D49-B356-32480800A56F}" presName="thickLine" presStyleLbl="alignNode1" presStyleIdx="0" presStyleCnt="2"/>
      <dgm:spPr/>
    </dgm:pt>
    <dgm:pt modelId="{D59F924E-CACC-AC41-9B59-40E21616A7AF}" type="pres">
      <dgm:prSet presAssocID="{32ADD72F-387D-5D49-B356-32480800A56F}" presName="horz1" presStyleCnt="0"/>
      <dgm:spPr/>
    </dgm:pt>
    <dgm:pt modelId="{563547AD-1931-484D-9D9A-C06BF3922B4F}" type="pres">
      <dgm:prSet presAssocID="{32ADD72F-387D-5D49-B356-32480800A56F}" presName="tx1" presStyleLbl="revTx" presStyleIdx="0" presStyleCnt="6"/>
      <dgm:spPr/>
      <dgm:t>
        <a:bodyPr/>
        <a:lstStyle/>
        <a:p>
          <a:endParaRPr lang="en-US"/>
        </a:p>
      </dgm:t>
    </dgm:pt>
    <dgm:pt modelId="{9A8A5CB4-8E9B-D24F-ACC1-9C16AE86E276}" type="pres">
      <dgm:prSet presAssocID="{32ADD72F-387D-5D49-B356-32480800A56F}" presName="vert1" presStyleCnt="0"/>
      <dgm:spPr/>
    </dgm:pt>
    <dgm:pt modelId="{4C98ECD1-C299-0541-A774-0E968055C441}" type="pres">
      <dgm:prSet presAssocID="{890A5C6B-01FF-8644-9F42-531144637C24}" presName="vertSpace2a" presStyleCnt="0"/>
      <dgm:spPr/>
    </dgm:pt>
    <dgm:pt modelId="{A4797732-8B10-C645-AC92-E6292160EC06}" type="pres">
      <dgm:prSet presAssocID="{890A5C6B-01FF-8644-9F42-531144637C24}" presName="horz2" presStyleCnt="0"/>
      <dgm:spPr/>
    </dgm:pt>
    <dgm:pt modelId="{1502A575-5573-AB4E-86F0-958C2C37A4C0}" type="pres">
      <dgm:prSet presAssocID="{890A5C6B-01FF-8644-9F42-531144637C24}" presName="horzSpace2" presStyleCnt="0"/>
      <dgm:spPr/>
    </dgm:pt>
    <dgm:pt modelId="{74A2C20F-89BB-9D44-8FB5-0F2FFC72331A}" type="pres">
      <dgm:prSet presAssocID="{890A5C6B-01FF-8644-9F42-531144637C24}" presName="tx2" presStyleLbl="revTx" presStyleIdx="1" presStyleCnt="6"/>
      <dgm:spPr/>
      <dgm:t>
        <a:bodyPr/>
        <a:lstStyle/>
        <a:p>
          <a:endParaRPr lang="en-US"/>
        </a:p>
      </dgm:t>
    </dgm:pt>
    <dgm:pt modelId="{B135C2A4-BC2B-8742-9F6E-72F0D077C590}" type="pres">
      <dgm:prSet presAssocID="{890A5C6B-01FF-8644-9F42-531144637C24}" presName="vert2" presStyleCnt="0"/>
      <dgm:spPr/>
    </dgm:pt>
    <dgm:pt modelId="{01B6A1AA-3686-5245-A2F4-F14C44FFDE82}" type="pres">
      <dgm:prSet presAssocID="{890A5C6B-01FF-8644-9F42-531144637C24}" presName="thinLine2b" presStyleLbl="callout" presStyleIdx="0" presStyleCnt="4"/>
      <dgm:spPr/>
    </dgm:pt>
    <dgm:pt modelId="{A9CFD4EE-BA20-9646-9F1C-7F684FA91B68}" type="pres">
      <dgm:prSet presAssocID="{890A5C6B-01FF-8644-9F42-531144637C24}" presName="vertSpace2b" presStyleCnt="0"/>
      <dgm:spPr/>
    </dgm:pt>
    <dgm:pt modelId="{AF69EBE5-90D3-9C4D-A92F-C69C848E43F1}" type="pres">
      <dgm:prSet presAssocID="{6B004168-BC8C-F145-810F-93B41C7A0BE5}" presName="horz2" presStyleCnt="0"/>
      <dgm:spPr/>
    </dgm:pt>
    <dgm:pt modelId="{B2B4DD01-F413-714F-B486-8630DD4190F9}" type="pres">
      <dgm:prSet presAssocID="{6B004168-BC8C-F145-810F-93B41C7A0BE5}" presName="horzSpace2" presStyleCnt="0"/>
      <dgm:spPr/>
    </dgm:pt>
    <dgm:pt modelId="{8EF32437-8594-114A-AB67-6EA3945F8843}" type="pres">
      <dgm:prSet presAssocID="{6B004168-BC8C-F145-810F-93B41C7A0BE5}" presName="tx2" presStyleLbl="revTx" presStyleIdx="2" presStyleCnt="6"/>
      <dgm:spPr/>
      <dgm:t>
        <a:bodyPr/>
        <a:lstStyle/>
        <a:p>
          <a:endParaRPr lang="en-US"/>
        </a:p>
      </dgm:t>
    </dgm:pt>
    <dgm:pt modelId="{3F0ECCD9-C106-DA4B-9C21-196E44F2ADBD}" type="pres">
      <dgm:prSet presAssocID="{6B004168-BC8C-F145-810F-93B41C7A0BE5}" presName="vert2" presStyleCnt="0"/>
      <dgm:spPr/>
    </dgm:pt>
    <dgm:pt modelId="{4A91F80F-A60A-054E-A61C-D10D4CA9398F}" type="pres">
      <dgm:prSet presAssocID="{6B004168-BC8C-F145-810F-93B41C7A0BE5}" presName="thinLine2b" presStyleLbl="callout" presStyleIdx="1" presStyleCnt="4"/>
      <dgm:spPr/>
    </dgm:pt>
    <dgm:pt modelId="{E15E71DC-F80E-494D-BEA1-E69D8C2CE926}" type="pres">
      <dgm:prSet presAssocID="{6B004168-BC8C-F145-810F-93B41C7A0BE5}" presName="vertSpace2b" presStyleCnt="0"/>
      <dgm:spPr/>
    </dgm:pt>
    <dgm:pt modelId="{A546E1CF-EC4F-4A4B-85D3-EFF998007A89}" type="pres">
      <dgm:prSet presAssocID="{88E986B8-7F0F-A946-BDC0-FD05E1829B0C}" presName="horz2" presStyleCnt="0"/>
      <dgm:spPr/>
    </dgm:pt>
    <dgm:pt modelId="{83AFA89E-0098-BA4B-8ABE-7846B2C4EC5D}" type="pres">
      <dgm:prSet presAssocID="{88E986B8-7F0F-A946-BDC0-FD05E1829B0C}" presName="horzSpace2" presStyleCnt="0"/>
      <dgm:spPr/>
    </dgm:pt>
    <dgm:pt modelId="{42FFAE56-D9EB-8847-8A6F-85117A6EDA06}" type="pres">
      <dgm:prSet presAssocID="{88E986B8-7F0F-A946-BDC0-FD05E1829B0C}" presName="tx2" presStyleLbl="revTx" presStyleIdx="3" presStyleCnt="6"/>
      <dgm:spPr/>
      <dgm:t>
        <a:bodyPr/>
        <a:lstStyle/>
        <a:p>
          <a:endParaRPr lang="en-US"/>
        </a:p>
      </dgm:t>
    </dgm:pt>
    <dgm:pt modelId="{B96B43D7-468A-2A48-8B00-9912621279B4}" type="pres">
      <dgm:prSet presAssocID="{88E986B8-7F0F-A946-BDC0-FD05E1829B0C}" presName="vert2" presStyleCnt="0"/>
      <dgm:spPr/>
    </dgm:pt>
    <dgm:pt modelId="{87CBA865-EB53-744E-AC48-C906C50E8A16}" type="pres">
      <dgm:prSet presAssocID="{88E986B8-7F0F-A946-BDC0-FD05E1829B0C}" presName="thinLine2b" presStyleLbl="callout" presStyleIdx="2" presStyleCnt="4"/>
      <dgm:spPr/>
    </dgm:pt>
    <dgm:pt modelId="{42F1F92F-6256-CC49-AA86-1948EF3020F7}" type="pres">
      <dgm:prSet presAssocID="{88E986B8-7F0F-A946-BDC0-FD05E1829B0C}" presName="vertSpace2b" presStyleCnt="0"/>
      <dgm:spPr/>
    </dgm:pt>
    <dgm:pt modelId="{5A18F4C9-6F03-B349-965E-023A06E07B8F}" type="pres">
      <dgm:prSet presAssocID="{1097D9BF-D6EE-F645-B86B-EB8202BE466B}" presName="thickLine" presStyleLbl="alignNode1" presStyleIdx="1" presStyleCnt="2"/>
      <dgm:spPr>
        <a:ln>
          <a:noFill/>
        </a:ln>
      </dgm:spPr>
      <dgm:t>
        <a:bodyPr/>
        <a:lstStyle/>
        <a:p>
          <a:endParaRPr lang="en-US"/>
        </a:p>
      </dgm:t>
    </dgm:pt>
    <dgm:pt modelId="{DD871E7F-3617-2140-B849-7FA675E54C21}" type="pres">
      <dgm:prSet presAssocID="{1097D9BF-D6EE-F645-B86B-EB8202BE466B}" presName="horz1" presStyleCnt="0"/>
      <dgm:spPr/>
    </dgm:pt>
    <dgm:pt modelId="{A6A6CCC5-7F22-9B40-8787-3789959FF659}" type="pres">
      <dgm:prSet presAssocID="{1097D9BF-D6EE-F645-B86B-EB8202BE466B}" presName="tx1" presStyleLbl="revTx" presStyleIdx="4" presStyleCnt="6"/>
      <dgm:spPr/>
      <dgm:t>
        <a:bodyPr/>
        <a:lstStyle/>
        <a:p>
          <a:endParaRPr lang="en-US"/>
        </a:p>
      </dgm:t>
    </dgm:pt>
    <dgm:pt modelId="{6F661837-5440-D448-A7E5-76C2AD9D90F3}" type="pres">
      <dgm:prSet presAssocID="{1097D9BF-D6EE-F645-B86B-EB8202BE466B}" presName="vert1" presStyleCnt="0"/>
      <dgm:spPr/>
    </dgm:pt>
    <dgm:pt modelId="{9108D3A2-9D1F-C848-B75A-370ABEC8FC4F}" type="pres">
      <dgm:prSet presAssocID="{68859321-50D7-6A47-9CEF-1D23ED860482}" presName="vertSpace2a" presStyleCnt="0"/>
      <dgm:spPr/>
    </dgm:pt>
    <dgm:pt modelId="{9DCDFFF2-AAED-D140-8E88-3125472E7CC5}" type="pres">
      <dgm:prSet presAssocID="{68859321-50D7-6A47-9CEF-1D23ED860482}" presName="horz2" presStyleCnt="0"/>
      <dgm:spPr/>
    </dgm:pt>
    <dgm:pt modelId="{5B96CC12-4FFB-0541-B410-07058E36FC5D}" type="pres">
      <dgm:prSet presAssocID="{68859321-50D7-6A47-9CEF-1D23ED860482}" presName="horzSpace2" presStyleCnt="0"/>
      <dgm:spPr/>
    </dgm:pt>
    <dgm:pt modelId="{A83C412D-1890-E047-B89D-AE0BF5D67856}" type="pres">
      <dgm:prSet presAssocID="{68859321-50D7-6A47-9CEF-1D23ED860482}" presName="tx2" presStyleLbl="revTx" presStyleIdx="5" presStyleCnt="6"/>
      <dgm:spPr/>
      <dgm:t>
        <a:bodyPr/>
        <a:lstStyle/>
        <a:p>
          <a:endParaRPr lang="en-US"/>
        </a:p>
      </dgm:t>
    </dgm:pt>
    <dgm:pt modelId="{694B60E9-A12F-3E41-9D44-6F88925141B1}" type="pres">
      <dgm:prSet presAssocID="{68859321-50D7-6A47-9CEF-1D23ED860482}" presName="vert2" presStyleCnt="0"/>
      <dgm:spPr/>
    </dgm:pt>
    <dgm:pt modelId="{583F4718-80EE-7F4E-8F00-C3D546DF95AA}" type="pres">
      <dgm:prSet presAssocID="{68859321-50D7-6A47-9CEF-1D23ED860482}" presName="thinLine2b" presStyleLbl="callout" presStyleIdx="3" presStyleCnt="4"/>
      <dgm:spPr/>
    </dgm:pt>
    <dgm:pt modelId="{366DB853-06FA-2941-ADC3-5BC49B0D70A5}" type="pres">
      <dgm:prSet presAssocID="{68859321-50D7-6A47-9CEF-1D23ED860482}" presName="vertSpace2b" presStyleCnt="0"/>
      <dgm:spPr/>
    </dgm:pt>
  </dgm:ptLst>
  <dgm:cxnLst>
    <dgm:cxn modelId="{52F7ED65-0784-5644-AEC2-867F4401939E}" type="presOf" srcId="{68859321-50D7-6A47-9CEF-1D23ED860482}" destId="{A83C412D-1890-E047-B89D-AE0BF5D67856}" srcOrd="0" destOrd="0" presId="urn:microsoft.com/office/officeart/2008/layout/LinedList"/>
    <dgm:cxn modelId="{EF10C333-2D65-2E47-B843-F834084BEDE2}" srcId="{7C3CA0A9-4361-4A4C-8F7D-C068CECB64A9}" destId="{32ADD72F-387D-5D49-B356-32480800A56F}" srcOrd="0" destOrd="0" parTransId="{ACBCBA39-A19B-0D4A-825F-1C02F1751A15}" sibTransId="{96A0B8D0-E21D-B546-B2B7-D5F5525779A8}"/>
    <dgm:cxn modelId="{787F4F3F-4B3C-2045-959E-9CCE1B28C96A}" type="presOf" srcId="{7C3CA0A9-4361-4A4C-8F7D-C068CECB64A9}" destId="{13B7BB97-DDFE-4A4A-A4A8-99B0D7D237FD}" srcOrd="0" destOrd="0" presId="urn:microsoft.com/office/officeart/2008/layout/LinedList"/>
    <dgm:cxn modelId="{719C070B-E364-A846-883A-057D2FF59687}" type="presOf" srcId="{890A5C6B-01FF-8644-9F42-531144637C24}" destId="{74A2C20F-89BB-9D44-8FB5-0F2FFC72331A}" srcOrd="0" destOrd="0" presId="urn:microsoft.com/office/officeart/2008/layout/LinedList"/>
    <dgm:cxn modelId="{C8C9BC49-2BFE-E64C-A284-261D0B85069A}" srcId="{32ADD72F-387D-5D49-B356-32480800A56F}" destId="{88E986B8-7F0F-A946-BDC0-FD05E1829B0C}" srcOrd="2" destOrd="0" parTransId="{A4DF1310-AE68-FC4D-A2A0-E842DE47A874}" sibTransId="{8944BF98-7F51-8C42-AF3D-BD83D7EA4B86}"/>
    <dgm:cxn modelId="{025D35A0-BFBE-8143-BF4A-36C41FAED1B7}" srcId="{7C3CA0A9-4361-4A4C-8F7D-C068CECB64A9}" destId="{1097D9BF-D6EE-F645-B86B-EB8202BE466B}" srcOrd="1" destOrd="0" parTransId="{81DDE126-32AB-D741-8738-24BE48D4A02D}" sibTransId="{F0E057FC-5C5A-A843-AD44-105E09ADE54B}"/>
    <dgm:cxn modelId="{07A70EDB-5576-8B43-8D0B-DD7F50CE7F17}" srcId="{32ADD72F-387D-5D49-B356-32480800A56F}" destId="{890A5C6B-01FF-8644-9F42-531144637C24}" srcOrd="0" destOrd="0" parTransId="{47E672CF-2850-6947-B27E-485C3AEAA424}" sibTransId="{A88CA46A-B080-6C46-9957-0EF93D5428E2}"/>
    <dgm:cxn modelId="{C9076B14-AAFA-E940-B08E-9449D88E4DFE}" type="presOf" srcId="{6B004168-BC8C-F145-810F-93B41C7A0BE5}" destId="{8EF32437-8594-114A-AB67-6EA3945F8843}" srcOrd="0" destOrd="0" presId="urn:microsoft.com/office/officeart/2008/layout/LinedList"/>
    <dgm:cxn modelId="{EA91773A-5AB7-D546-A3B1-E48B29C8C03F}" srcId="{1097D9BF-D6EE-F645-B86B-EB8202BE466B}" destId="{68859321-50D7-6A47-9CEF-1D23ED860482}" srcOrd="0" destOrd="0" parTransId="{99F7E1FF-FBED-C749-84FD-ADFC15A66C55}" sibTransId="{86F6F86A-EFF7-A641-9BF5-359A74C7EEF0}"/>
    <dgm:cxn modelId="{7ABA9E6E-6C48-4C4C-B452-DA79432C13CA}" type="presOf" srcId="{32ADD72F-387D-5D49-B356-32480800A56F}" destId="{563547AD-1931-484D-9D9A-C06BF3922B4F}" srcOrd="0" destOrd="0" presId="urn:microsoft.com/office/officeart/2008/layout/LinedList"/>
    <dgm:cxn modelId="{97215901-35A1-B24E-BE2A-E4B58B7AE385}" srcId="{32ADD72F-387D-5D49-B356-32480800A56F}" destId="{6B004168-BC8C-F145-810F-93B41C7A0BE5}" srcOrd="1" destOrd="0" parTransId="{DC4F0CD8-5D05-C944-A9B4-C41294EF32B2}" sibTransId="{B7A32575-2A76-3E46-B5AB-A76A5BA132B7}"/>
    <dgm:cxn modelId="{A6AE8E60-EA6D-7446-8885-6F2828424634}" type="presOf" srcId="{88E986B8-7F0F-A946-BDC0-FD05E1829B0C}" destId="{42FFAE56-D9EB-8847-8A6F-85117A6EDA06}" srcOrd="0" destOrd="0" presId="urn:microsoft.com/office/officeart/2008/layout/LinedList"/>
    <dgm:cxn modelId="{98A9A0AB-FC84-2C43-9826-6D6396641F1F}" type="presOf" srcId="{1097D9BF-D6EE-F645-B86B-EB8202BE466B}" destId="{A6A6CCC5-7F22-9B40-8787-3789959FF659}" srcOrd="0" destOrd="0" presId="urn:microsoft.com/office/officeart/2008/layout/LinedList"/>
    <dgm:cxn modelId="{7FC15259-ED22-834D-A7E7-0E5C93D9A240}" type="presParOf" srcId="{13B7BB97-DDFE-4A4A-A4A8-99B0D7D237FD}" destId="{E5A042C1-6D18-0649-8C09-CD2E069729C5}" srcOrd="0" destOrd="0" presId="urn:microsoft.com/office/officeart/2008/layout/LinedList"/>
    <dgm:cxn modelId="{70CD0984-B488-A14E-8AE9-27CE8204CE89}" type="presParOf" srcId="{13B7BB97-DDFE-4A4A-A4A8-99B0D7D237FD}" destId="{D59F924E-CACC-AC41-9B59-40E21616A7AF}" srcOrd="1" destOrd="0" presId="urn:microsoft.com/office/officeart/2008/layout/LinedList"/>
    <dgm:cxn modelId="{625E76A3-15C5-B54F-80ED-735A319429C9}" type="presParOf" srcId="{D59F924E-CACC-AC41-9B59-40E21616A7AF}" destId="{563547AD-1931-484D-9D9A-C06BF3922B4F}" srcOrd="0" destOrd="0" presId="urn:microsoft.com/office/officeart/2008/layout/LinedList"/>
    <dgm:cxn modelId="{EAC32565-8A48-B446-8F87-8C712FD6346F}" type="presParOf" srcId="{D59F924E-CACC-AC41-9B59-40E21616A7AF}" destId="{9A8A5CB4-8E9B-D24F-ACC1-9C16AE86E276}" srcOrd="1" destOrd="0" presId="urn:microsoft.com/office/officeart/2008/layout/LinedList"/>
    <dgm:cxn modelId="{D2658134-B316-1D49-968D-AB210D50232C}" type="presParOf" srcId="{9A8A5CB4-8E9B-D24F-ACC1-9C16AE86E276}" destId="{4C98ECD1-C299-0541-A774-0E968055C441}" srcOrd="0" destOrd="0" presId="urn:microsoft.com/office/officeart/2008/layout/LinedList"/>
    <dgm:cxn modelId="{D7D4DBCE-086D-8043-9F90-1E8F8A1E71C5}" type="presParOf" srcId="{9A8A5CB4-8E9B-D24F-ACC1-9C16AE86E276}" destId="{A4797732-8B10-C645-AC92-E6292160EC06}" srcOrd="1" destOrd="0" presId="urn:microsoft.com/office/officeart/2008/layout/LinedList"/>
    <dgm:cxn modelId="{E945C3FE-F824-5A43-8810-B7B74EB9450F}" type="presParOf" srcId="{A4797732-8B10-C645-AC92-E6292160EC06}" destId="{1502A575-5573-AB4E-86F0-958C2C37A4C0}" srcOrd="0" destOrd="0" presId="urn:microsoft.com/office/officeart/2008/layout/LinedList"/>
    <dgm:cxn modelId="{962D6291-E391-C140-8596-FA3B8B8F8686}" type="presParOf" srcId="{A4797732-8B10-C645-AC92-E6292160EC06}" destId="{74A2C20F-89BB-9D44-8FB5-0F2FFC72331A}" srcOrd="1" destOrd="0" presId="urn:microsoft.com/office/officeart/2008/layout/LinedList"/>
    <dgm:cxn modelId="{AE4C3029-6F6C-5543-BAD5-2707959F45BB}" type="presParOf" srcId="{A4797732-8B10-C645-AC92-E6292160EC06}" destId="{B135C2A4-BC2B-8742-9F6E-72F0D077C590}" srcOrd="2" destOrd="0" presId="urn:microsoft.com/office/officeart/2008/layout/LinedList"/>
    <dgm:cxn modelId="{EF64A1CE-AF85-1F41-9A2F-2329338CB325}" type="presParOf" srcId="{9A8A5CB4-8E9B-D24F-ACC1-9C16AE86E276}" destId="{01B6A1AA-3686-5245-A2F4-F14C44FFDE82}" srcOrd="2" destOrd="0" presId="urn:microsoft.com/office/officeart/2008/layout/LinedList"/>
    <dgm:cxn modelId="{CD225169-07DA-A044-B447-123807FA29E9}" type="presParOf" srcId="{9A8A5CB4-8E9B-D24F-ACC1-9C16AE86E276}" destId="{A9CFD4EE-BA20-9646-9F1C-7F684FA91B68}" srcOrd="3" destOrd="0" presId="urn:microsoft.com/office/officeart/2008/layout/LinedList"/>
    <dgm:cxn modelId="{205A2099-8BBB-4349-AB2C-12916F61C1A2}" type="presParOf" srcId="{9A8A5CB4-8E9B-D24F-ACC1-9C16AE86E276}" destId="{AF69EBE5-90D3-9C4D-A92F-C69C848E43F1}" srcOrd="4" destOrd="0" presId="urn:microsoft.com/office/officeart/2008/layout/LinedList"/>
    <dgm:cxn modelId="{5BB8C42E-9CE1-854E-B0D1-75FA49391867}" type="presParOf" srcId="{AF69EBE5-90D3-9C4D-A92F-C69C848E43F1}" destId="{B2B4DD01-F413-714F-B486-8630DD4190F9}" srcOrd="0" destOrd="0" presId="urn:microsoft.com/office/officeart/2008/layout/LinedList"/>
    <dgm:cxn modelId="{8F14A57A-4E9D-AF44-BF1B-B9B9E531CEA5}" type="presParOf" srcId="{AF69EBE5-90D3-9C4D-A92F-C69C848E43F1}" destId="{8EF32437-8594-114A-AB67-6EA3945F8843}" srcOrd="1" destOrd="0" presId="urn:microsoft.com/office/officeart/2008/layout/LinedList"/>
    <dgm:cxn modelId="{4D1322ED-1BC5-B24C-8B62-F0E573E6C76A}" type="presParOf" srcId="{AF69EBE5-90D3-9C4D-A92F-C69C848E43F1}" destId="{3F0ECCD9-C106-DA4B-9C21-196E44F2ADBD}" srcOrd="2" destOrd="0" presId="urn:microsoft.com/office/officeart/2008/layout/LinedList"/>
    <dgm:cxn modelId="{9F5804E9-1662-264A-9579-032FFB05A231}" type="presParOf" srcId="{9A8A5CB4-8E9B-D24F-ACC1-9C16AE86E276}" destId="{4A91F80F-A60A-054E-A61C-D10D4CA9398F}" srcOrd="5" destOrd="0" presId="urn:microsoft.com/office/officeart/2008/layout/LinedList"/>
    <dgm:cxn modelId="{F63B5272-EBD6-844B-BA7E-DAC694CE2E22}" type="presParOf" srcId="{9A8A5CB4-8E9B-D24F-ACC1-9C16AE86E276}" destId="{E15E71DC-F80E-494D-BEA1-E69D8C2CE926}" srcOrd="6" destOrd="0" presId="urn:microsoft.com/office/officeart/2008/layout/LinedList"/>
    <dgm:cxn modelId="{DF1F032B-9AE1-054D-BF8D-850FD038DEAF}" type="presParOf" srcId="{9A8A5CB4-8E9B-D24F-ACC1-9C16AE86E276}" destId="{A546E1CF-EC4F-4A4B-85D3-EFF998007A89}" srcOrd="7" destOrd="0" presId="urn:microsoft.com/office/officeart/2008/layout/LinedList"/>
    <dgm:cxn modelId="{69C9093E-FE1A-C144-BEF9-FE9499F36841}" type="presParOf" srcId="{A546E1CF-EC4F-4A4B-85D3-EFF998007A89}" destId="{83AFA89E-0098-BA4B-8ABE-7846B2C4EC5D}" srcOrd="0" destOrd="0" presId="urn:microsoft.com/office/officeart/2008/layout/LinedList"/>
    <dgm:cxn modelId="{9F099E79-7010-0542-AC71-B63EEE9F0CCD}" type="presParOf" srcId="{A546E1CF-EC4F-4A4B-85D3-EFF998007A89}" destId="{42FFAE56-D9EB-8847-8A6F-85117A6EDA06}" srcOrd="1" destOrd="0" presId="urn:microsoft.com/office/officeart/2008/layout/LinedList"/>
    <dgm:cxn modelId="{E0CF6DE7-1C1F-E74F-A8CF-31256EBA0988}" type="presParOf" srcId="{A546E1CF-EC4F-4A4B-85D3-EFF998007A89}" destId="{B96B43D7-468A-2A48-8B00-9912621279B4}" srcOrd="2" destOrd="0" presId="urn:microsoft.com/office/officeart/2008/layout/LinedList"/>
    <dgm:cxn modelId="{ED9A470F-F9F0-DF41-86CE-1677C7A3B811}" type="presParOf" srcId="{9A8A5CB4-8E9B-D24F-ACC1-9C16AE86E276}" destId="{87CBA865-EB53-744E-AC48-C906C50E8A16}" srcOrd="8" destOrd="0" presId="urn:microsoft.com/office/officeart/2008/layout/LinedList"/>
    <dgm:cxn modelId="{50289BD1-1732-F748-93BF-3AEAB4F863AC}" type="presParOf" srcId="{9A8A5CB4-8E9B-D24F-ACC1-9C16AE86E276}" destId="{42F1F92F-6256-CC49-AA86-1948EF3020F7}" srcOrd="9" destOrd="0" presId="urn:microsoft.com/office/officeart/2008/layout/LinedList"/>
    <dgm:cxn modelId="{ED351C36-2DDA-5343-90E5-0D9E1AFFC64D}" type="presParOf" srcId="{13B7BB97-DDFE-4A4A-A4A8-99B0D7D237FD}" destId="{5A18F4C9-6F03-B349-965E-023A06E07B8F}" srcOrd="2" destOrd="0" presId="urn:microsoft.com/office/officeart/2008/layout/LinedList"/>
    <dgm:cxn modelId="{966725C7-E78A-5640-89F2-F2B539B25805}" type="presParOf" srcId="{13B7BB97-DDFE-4A4A-A4A8-99B0D7D237FD}" destId="{DD871E7F-3617-2140-B849-7FA675E54C21}" srcOrd="3" destOrd="0" presId="urn:microsoft.com/office/officeart/2008/layout/LinedList"/>
    <dgm:cxn modelId="{0E2FACBC-A291-3244-873C-A1F621173C04}" type="presParOf" srcId="{DD871E7F-3617-2140-B849-7FA675E54C21}" destId="{A6A6CCC5-7F22-9B40-8787-3789959FF659}" srcOrd="0" destOrd="0" presId="urn:microsoft.com/office/officeart/2008/layout/LinedList"/>
    <dgm:cxn modelId="{051F74AE-3290-7E47-AE25-C21109BE929A}" type="presParOf" srcId="{DD871E7F-3617-2140-B849-7FA675E54C21}" destId="{6F661837-5440-D448-A7E5-76C2AD9D90F3}" srcOrd="1" destOrd="0" presId="urn:microsoft.com/office/officeart/2008/layout/LinedList"/>
    <dgm:cxn modelId="{9121B732-B2EA-CF4A-9CE1-442F06A7689F}" type="presParOf" srcId="{6F661837-5440-D448-A7E5-76C2AD9D90F3}" destId="{9108D3A2-9D1F-C848-B75A-370ABEC8FC4F}" srcOrd="0" destOrd="0" presId="urn:microsoft.com/office/officeart/2008/layout/LinedList"/>
    <dgm:cxn modelId="{EEB2C2FC-88E0-CF4A-B597-5BB4B159643F}" type="presParOf" srcId="{6F661837-5440-D448-A7E5-76C2AD9D90F3}" destId="{9DCDFFF2-AAED-D140-8E88-3125472E7CC5}" srcOrd="1" destOrd="0" presId="urn:microsoft.com/office/officeart/2008/layout/LinedList"/>
    <dgm:cxn modelId="{DF83FCE5-A78F-5E43-A346-CD423A321E8A}" type="presParOf" srcId="{9DCDFFF2-AAED-D140-8E88-3125472E7CC5}" destId="{5B96CC12-4FFB-0541-B410-07058E36FC5D}" srcOrd="0" destOrd="0" presId="urn:microsoft.com/office/officeart/2008/layout/LinedList"/>
    <dgm:cxn modelId="{51F2AF0C-178E-CB48-BEBD-032D8D38974F}" type="presParOf" srcId="{9DCDFFF2-AAED-D140-8E88-3125472E7CC5}" destId="{A83C412D-1890-E047-B89D-AE0BF5D67856}" srcOrd="1" destOrd="0" presId="urn:microsoft.com/office/officeart/2008/layout/LinedList"/>
    <dgm:cxn modelId="{81764F64-9639-554A-9488-3A5DDB449548}" type="presParOf" srcId="{9DCDFFF2-AAED-D140-8E88-3125472E7CC5}" destId="{694B60E9-A12F-3E41-9D44-6F88925141B1}" srcOrd="2" destOrd="0" presId="urn:microsoft.com/office/officeart/2008/layout/LinedList"/>
    <dgm:cxn modelId="{E6484D89-FA6F-F149-854E-8FAC5DAAD90B}" type="presParOf" srcId="{6F661837-5440-D448-A7E5-76C2AD9D90F3}" destId="{583F4718-80EE-7F4E-8F00-C3D546DF95AA}" srcOrd="2" destOrd="0" presId="urn:microsoft.com/office/officeart/2008/layout/LinedList"/>
    <dgm:cxn modelId="{FBEECE3B-EF73-E94D-A6F4-57CB206B2EB3}" type="presParOf" srcId="{6F661837-5440-D448-A7E5-76C2AD9D90F3}" destId="{366DB853-06FA-2941-ADC3-5BC49B0D70A5}"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78A990-084D-244A-ABFA-1DBDCB28F056}"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0CD498C7-3DDE-0C46-9AE3-319907EB4EE7}">
      <dgm:prSet/>
      <dgm:spPr>
        <a:solidFill>
          <a:schemeClr val="accent3">
            <a:lumMod val="50000"/>
          </a:schemeClr>
        </a:solidFill>
        <a:ln>
          <a:solidFill>
            <a:schemeClr val="bg1"/>
          </a:solidFill>
        </a:ln>
      </dgm:spPr>
      <dgm:t>
        <a:bodyPr/>
        <a:lstStyle/>
        <a:p>
          <a:pPr rtl="0"/>
          <a:r>
            <a:rPr lang="en-US" dirty="0" smtClean="0"/>
            <a:t>Local data variables are accessible only by the monitor’s procedures and not by any external procedure</a:t>
          </a:r>
          <a:endParaRPr lang="en-US" dirty="0"/>
        </a:p>
      </dgm:t>
    </dgm:pt>
    <dgm:pt modelId="{8D950DE2-9FCB-674D-9547-FD7F92868FDF}" type="parTrans" cxnId="{9060B13E-EB83-584D-AC05-258206B1E1DC}">
      <dgm:prSet/>
      <dgm:spPr/>
      <dgm:t>
        <a:bodyPr/>
        <a:lstStyle/>
        <a:p>
          <a:endParaRPr lang="en-US"/>
        </a:p>
      </dgm:t>
    </dgm:pt>
    <dgm:pt modelId="{5CE9E49E-63E3-924D-9DA4-CE09FF92C74D}" type="sibTrans" cxnId="{9060B13E-EB83-584D-AC05-258206B1E1DC}">
      <dgm:prSet/>
      <dgm:spPr/>
      <dgm:t>
        <a:bodyPr/>
        <a:lstStyle/>
        <a:p>
          <a:endParaRPr lang="en-US"/>
        </a:p>
      </dgm:t>
    </dgm:pt>
    <dgm:pt modelId="{8EA9CC64-AB13-CE41-A069-63201EE90D17}">
      <dgm:prSet/>
      <dgm:spPr>
        <a:solidFill>
          <a:schemeClr val="accent5">
            <a:lumMod val="50000"/>
          </a:schemeClr>
        </a:solidFill>
        <a:ln>
          <a:solidFill>
            <a:schemeClr val="bg1"/>
          </a:solidFill>
        </a:ln>
      </dgm:spPr>
      <dgm:t>
        <a:bodyPr/>
        <a:lstStyle/>
        <a:p>
          <a:pPr rtl="0"/>
          <a:r>
            <a:rPr lang="en-US" dirty="0" smtClean="0"/>
            <a:t>Process enters monitor by invoking one of its procedures</a:t>
          </a:r>
          <a:endParaRPr lang="en-US" dirty="0"/>
        </a:p>
      </dgm:t>
    </dgm:pt>
    <dgm:pt modelId="{B8F14AB4-9BCB-FB49-B1D5-5A4A82657B1D}" type="parTrans" cxnId="{2A8E4868-B2DB-2F49-A4A5-95FEC4EF9A34}">
      <dgm:prSet/>
      <dgm:spPr/>
      <dgm:t>
        <a:bodyPr/>
        <a:lstStyle/>
        <a:p>
          <a:endParaRPr lang="en-US"/>
        </a:p>
      </dgm:t>
    </dgm:pt>
    <dgm:pt modelId="{10A7DE3D-0A3F-A145-95C0-0BF97558CB2F}" type="sibTrans" cxnId="{2A8E4868-B2DB-2F49-A4A5-95FEC4EF9A34}">
      <dgm:prSet/>
      <dgm:spPr/>
      <dgm:t>
        <a:bodyPr/>
        <a:lstStyle/>
        <a:p>
          <a:endParaRPr lang="en-US"/>
        </a:p>
      </dgm:t>
    </dgm:pt>
    <dgm:pt modelId="{6E91142C-36C5-A64D-8E23-3E1F763F275F}">
      <dgm:prSet/>
      <dgm:spPr>
        <a:solidFill>
          <a:schemeClr val="accent1">
            <a:lumMod val="75000"/>
          </a:schemeClr>
        </a:solidFill>
        <a:ln>
          <a:solidFill>
            <a:schemeClr val="bg1"/>
          </a:solidFill>
        </a:ln>
      </dgm:spPr>
      <dgm:t>
        <a:bodyPr/>
        <a:lstStyle/>
        <a:p>
          <a:pPr rtl="0"/>
          <a:r>
            <a:rPr lang="en-US" dirty="0" smtClean="0"/>
            <a:t>Only one process may be executing in the monitor at a time</a:t>
          </a:r>
          <a:endParaRPr lang="en-US" dirty="0"/>
        </a:p>
      </dgm:t>
    </dgm:pt>
    <dgm:pt modelId="{0CE164C2-1D94-CD4E-99FA-05E077D244EE}" type="parTrans" cxnId="{087B68F7-DC65-3E4E-9C58-622EDA633B35}">
      <dgm:prSet/>
      <dgm:spPr/>
      <dgm:t>
        <a:bodyPr/>
        <a:lstStyle/>
        <a:p>
          <a:endParaRPr lang="en-US"/>
        </a:p>
      </dgm:t>
    </dgm:pt>
    <dgm:pt modelId="{4E5A11BF-DB4A-C947-B5E9-A877E3978015}" type="sibTrans" cxnId="{087B68F7-DC65-3E4E-9C58-622EDA633B35}">
      <dgm:prSet/>
      <dgm:spPr/>
      <dgm:t>
        <a:bodyPr/>
        <a:lstStyle/>
        <a:p>
          <a:endParaRPr lang="en-US"/>
        </a:p>
      </dgm:t>
    </dgm:pt>
    <dgm:pt modelId="{93D5CD29-E19E-DD4B-A1C4-624BCFD6A397}" type="pres">
      <dgm:prSet presAssocID="{6978A990-084D-244A-ABFA-1DBDCB28F056}" presName="Name0" presStyleCnt="0">
        <dgm:presLayoutVars>
          <dgm:dir/>
          <dgm:animLvl val="lvl"/>
          <dgm:resizeHandles val="exact"/>
        </dgm:presLayoutVars>
      </dgm:prSet>
      <dgm:spPr/>
      <dgm:t>
        <a:bodyPr/>
        <a:lstStyle/>
        <a:p>
          <a:endParaRPr lang="en-US"/>
        </a:p>
      </dgm:t>
    </dgm:pt>
    <dgm:pt modelId="{43AA21C6-2510-9145-98F9-F76937106F86}" type="pres">
      <dgm:prSet presAssocID="{6E91142C-36C5-A64D-8E23-3E1F763F275F}" presName="boxAndChildren" presStyleCnt="0"/>
      <dgm:spPr/>
    </dgm:pt>
    <dgm:pt modelId="{D12AA6B8-84E5-7B4E-8638-00D328B45D77}" type="pres">
      <dgm:prSet presAssocID="{6E91142C-36C5-A64D-8E23-3E1F763F275F}" presName="parentTextBox" presStyleLbl="node1" presStyleIdx="0" presStyleCnt="3"/>
      <dgm:spPr/>
      <dgm:t>
        <a:bodyPr/>
        <a:lstStyle/>
        <a:p>
          <a:endParaRPr lang="en-US"/>
        </a:p>
      </dgm:t>
    </dgm:pt>
    <dgm:pt modelId="{9BC2A5BB-A071-FE45-BC35-8CF516A8F244}" type="pres">
      <dgm:prSet presAssocID="{10A7DE3D-0A3F-A145-95C0-0BF97558CB2F}" presName="sp" presStyleCnt="0"/>
      <dgm:spPr/>
    </dgm:pt>
    <dgm:pt modelId="{D832BF20-84F1-384A-B33B-276AD9740FCA}" type="pres">
      <dgm:prSet presAssocID="{8EA9CC64-AB13-CE41-A069-63201EE90D17}" presName="arrowAndChildren" presStyleCnt="0"/>
      <dgm:spPr/>
    </dgm:pt>
    <dgm:pt modelId="{8579B117-7007-874B-B7B6-BBD102E64284}" type="pres">
      <dgm:prSet presAssocID="{8EA9CC64-AB13-CE41-A069-63201EE90D17}" presName="parentTextArrow" presStyleLbl="node1" presStyleIdx="1" presStyleCnt="3"/>
      <dgm:spPr/>
      <dgm:t>
        <a:bodyPr/>
        <a:lstStyle/>
        <a:p>
          <a:endParaRPr lang="en-US"/>
        </a:p>
      </dgm:t>
    </dgm:pt>
    <dgm:pt modelId="{40D8F817-2054-104D-A800-9C1471B90625}" type="pres">
      <dgm:prSet presAssocID="{5CE9E49E-63E3-924D-9DA4-CE09FF92C74D}" presName="sp" presStyleCnt="0"/>
      <dgm:spPr/>
    </dgm:pt>
    <dgm:pt modelId="{72A56203-72A4-6447-8BA8-907A3A7C67DE}" type="pres">
      <dgm:prSet presAssocID="{0CD498C7-3DDE-0C46-9AE3-319907EB4EE7}" presName="arrowAndChildren" presStyleCnt="0"/>
      <dgm:spPr/>
    </dgm:pt>
    <dgm:pt modelId="{3C7C1CF7-7300-9441-8B88-36609FBE0526}" type="pres">
      <dgm:prSet presAssocID="{0CD498C7-3DDE-0C46-9AE3-319907EB4EE7}" presName="parentTextArrow" presStyleLbl="node1" presStyleIdx="2" presStyleCnt="3"/>
      <dgm:spPr/>
      <dgm:t>
        <a:bodyPr/>
        <a:lstStyle/>
        <a:p>
          <a:endParaRPr lang="en-US"/>
        </a:p>
      </dgm:t>
    </dgm:pt>
  </dgm:ptLst>
  <dgm:cxnLst>
    <dgm:cxn modelId="{087B68F7-DC65-3E4E-9C58-622EDA633B35}" srcId="{6978A990-084D-244A-ABFA-1DBDCB28F056}" destId="{6E91142C-36C5-A64D-8E23-3E1F763F275F}" srcOrd="2" destOrd="0" parTransId="{0CE164C2-1D94-CD4E-99FA-05E077D244EE}" sibTransId="{4E5A11BF-DB4A-C947-B5E9-A877E3978015}"/>
    <dgm:cxn modelId="{EDC7A156-9A75-4827-92B7-2C54C66DFC84}" type="presOf" srcId="{6978A990-084D-244A-ABFA-1DBDCB28F056}" destId="{93D5CD29-E19E-DD4B-A1C4-624BCFD6A397}" srcOrd="0" destOrd="0" presId="urn:microsoft.com/office/officeart/2005/8/layout/process4"/>
    <dgm:cxn modelId="{B04E6EFE-621F-4B95-A047-0A270B5094D6}" type="presOf" srcId="{0CD498C7-3DDE-0C46-9AE3-319907EB4EE7}" destId="{3C7C1CF7-7300-9441-8B88-36609FBE0526}" srcOrd="0" destOrd="0" presId="urn:microsoft.com/office/officeart/2005/8/layout/process4"/>
    <dgm:cxn modelId="{DC9EFDD0-9717-4340-89D2-891FF0E75E3B}" type="presOf" srcId="{8EA9CC64-AB13-CE41-A069-63201EE90D17}" destId="{8579B117-7007-874B-B7B6-BBD102E64284}" srcOrd="0" destOrd="0" presId="urn:microsoft.com/office/officeart/2005/8/layout/process4"/>
    <dgm:cxn modelId="{2A8E4868-B2DB-2F49-A4A5-95FEC4EF9A34}" srcId="{6978A990-084D-244A-ABFA-1DBDCB28F056}" destId="{8EA9CC64-AB13-CE41-A069-63201EE90D17}" srcOrd="1" destOrd="0" parTransId="{B8F14AB4-9BCB-FB49-B1D5-5A4A82657B1D}" sibTransId="{10A7DE3D-0A3F-A145-95C0-0BF97558CB2F}"/>
    <dgm:cxn modelId="{9060B13E-EB83-584D-AC05-258206B1E1DC}" srcId="{6978A990-084D-244A-ABFA-1DBDCB28F056}" destId="{0CD498C7-3DDE-0C46-9AE3-319907EB4EE7}" srcOrd="0" destOrd="0" parTransId="{8D950DE2-9FCB-674D-9547-FD7F92868FDF}" sibTransId="{5CE9E49E-63E3-924D-9DA4-CE09FF92C74D}"/>
    <dgm:cxn modelId="{21722EFA-2508-42B7-B57B-0291511A574C}" type="presOf" srcId="{6E91142C-36C5-A64D-8E23-3E1F763F275F}" destId="{D12AA6B8-84E5-7B4E-8638-00D328B45D77}" srcOrd="0" destOrd="0" presId="urn:microsoft.com/office/officeart/2005/8/layout/process4"/>
    <dgm:cxn modelId="{F01622AC-3312-4FDD-AF3D-A31052956CE4}" type="presParOf" srcId="{93D5CD29-E19E-DD4B-A1C4-624BCFD6A397}" destId="{43AA21C6-2510-9145-98F9-F76937106F86}" srcOrd="0" destOrd="0" presId="urn:microsoft.com/office/officeart/2005/8/layout/process4"/>
    <dgm:cxn modelId="{789941A4-E494-4DC6-8C31-62CA544824BF}" type="presParOf" srcId="{43AA21C6-2510-9145-98F9-F76937106F86}" destId="{D12AA6B8-84E5-7B4E-8638-00D328B45D77}" srcOrd="0" destOrd="0" presId="urn:microsoft.com/office/officeart/2005/8/layout/process4"/>
    <dgm:cxn modelId="{E4B20ACE-AD36-4FE8-9622-A8D9951161EC}" type="presParOf" srcId="{93D5CD29-E19E-DD4B-A1C4-624BCFD6A397}" destId="{9BC2A5BB-A071-FE45-BC35-8CF516A8F244}" srcOrd="1" destOrd="0" presId="urn:microsoft.com/office/officeart/2005/8/layout/process4"/>
    <dgm:cxn modelId="{50C56CBB-0775-4025-B265-F5C8CBD8C2FC}" type="presParOf" srcId="{93D5CD29-E19E-DD4B-A1C4-624BCFD6A397}" destId="{D832BF20-84F1-384A-B33B-276AD9740FCA}" srcOrd="2" destOrd="0" presId="urn:microsoft.com/office/officeart/2005/8/layout/process4"/>
    <dgm:cxn modelId="{EBF25F03-6D75-448C-9FAC-2ABF689833F3}" type="presParOf" srcId="{D832BF20-84F1-384A-B33B-276AD9740FCA}" destId="{8579B117-7007-874B-B7B6-BBD102E64284}" srcOrd="0" destOrd="0" presId="urn:microsoft.com/office/officeart/2005/8/layout/process4"/>
    <dgm:cxn modelId="{DA9AE2D8-C9CC-44AE-B8B4-CA2326D04621}" type="presParOf" srcId="{93D5CD29-E19E-DD4B-A1C4-624BCFD6A397}" destId="{40D8F817-2054-104D-A800-9C1471B90625}" srcOrd="3" destOrd="0" presId="urn:microsoft.com/office/officeart/2005/8/layout/process4"/>
    <dgm:cxn modelId="{54D6F173-1F16-43F1-AB76-6E3CA467C0C3}" type="presParOf" srcId="{93D5CD29-E19E-DD4B-A1C4-624BCFD6A397}" destId="{72A56203-72A4-6447-8BA8-907A3A7C67DE}" srcOrd="4" destOrd="0" presId="urn:microsoft.com/office/officeart/2005/8/layout/process4"/>
    <dgm:cxn modelId="{B384B880-6E63-4ED3-B380-5DB86FE68093}" type="presParOf" srcId="{72A56203-72A4-6447-8BA8-907A3A7C67DE}" destId="{3C7C1CF7-7300-9441-8B88-36609FBE052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F3E3F9-68CC-4B48-97D8-8820B8B5238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EA6FED8-9BBF-5140-A08F-A237BA4E9A02}">
      <dgm:prSet phldrT="[Text]"/>
      <dgm:spPr>
        <a:solidFill>
          <a:schemeClr val="accent6">
            <a:lumMod val="75000"/>
          </a:schemeClr>
        </a:solidFill>
        <a:ln>
          <a:noFill/>
        </a:ln>
      </dgm:spPr>
      <dgm:t>
        <a:bodyPr/>
        <a:lstStyle/>
        <a:p>
          <a:r>
            <a:rPr lang="en-NZ" dirty="0" smtClean="0"/>
            <a:t>Synchronization</a:t>
          </a:r>
          <a:endParaRPr lang="en-US" dirty="0"/>
        </a:p>
      </dgm:t>
    </dgm:pt>
    <dgm:pt modelId="{913D91F1-9A02-CC4A-AA24-9B4EFD555C36}" type="parTrans" cxnId="{50F33E3D-3B5D-3F43-849C-DA606D4851DA}">
      <dgm:prSet/>
      <dgm:spPr/>
      <dgm:t>
        <a:bodyPr/>
        <a:lstStyle/>
        <a:p>
          <a:endParaRPr lang="en-US"/>
        </a:p>
      </dgm:t>
    </dgm:pt>
    <dgm:pt modelId="{0A4C3C0D-C741-C942-A2D0-5FDFBAB365B9}" type="sibTrans" cxnId="{50F33E3D-3B5D-3F43-849C-DA606D4851DA}">
      <dgm:prSet/>
      <dgm:spPr/>
      <dgm:t>
        <a:bodyPr/>
        <a:lstStyle/>
        <a:p>
          <a:endParaRPr lang="en-US"/>
        </a:p>
      </dgm:t>
    </dgm:pt>
    <dgm:pt modelId="{3B0A3029-B0C2-F141-B2EA-DA17FBF6E37E}">
      <dgm:prSet/>
      <dgm:spPr>
        <a:solidFill>
          <a:schemeClr val="accent5">
            <a:lumMod val="60000"/>
            <a:lumOff val="40000"/>
            <a:alpha val="46000"/>
          </a:schemeClr>
        </a:solidFill>
      </dgm:spPr>
      <dgm:t>
        <a:bodyPr/>
        <a:lstStyle/>
        <a:p>
          <a:r>
            <a:rPr lang="en-NZ" dirty="0" smtClean="0"/>
            <a:t>To enforce mutual exclusion</a:t>
          </a:r>
        </a:p>
      </dgm:t>
    </dgm:pt>
    <dgm:pt modelId="{64A0F0F9-99F1-C74E-A0E6-9CF4E31EFDF3}" type="parTrans" cxnId="{86BDA16F-A36C-3F41-97F2-E5628886B2EA}">
      <dgm:prSet/>
      <dgm:spPr/>
      <dgm:t>
        <a:bodyPr/>
        <a:lstStyle/>
        <a:p>
          <a:endParaRPr lang="en-US"/>
        </a:p>
      </dgm:t>
    </dgm:pt>
    <dgm:pt modelId="{DC842284-709A-F840-BB50-E839AF06A71B}" type="sibTrans" cxnId="{86BDA16F-A36C-3F41-97F2-E5628886B2EA}">
      <dgm:prSet/>
      <dgm:spPr/>
      <dgm:t>
        <a:bodyPr/>
        <a:lstStyle/>
        <a:p>
          <a:endParaRPr lang="en-US"/>
        </a:p>
      </dgm:t>
    </dgm:pt>
    <dgm:pt modelId="{78D0FAFE-BEAC-974E-A8A6-6E016820C0AF}">
      <dgm:prSet/>
      <dgm:spPr>
        <a:solidFill>
          <a:schemeClr val="accent6">
            <a:lumMod val="75000"/>
          </a:schemeClr>
        </a:solidFill>
        <a:ln>
          <a:noFill/>
        </a:ln>
      </dgm:spPr>
      <dgm:t>
        <a:bodyPr/>
        <a:lstStyle/>
        <a:p>
          <a:r>
            <a:rPr lang="en-NZ" dirty="0" smtClean="0"/>
            <a:t>Communication  </a:t>
          </a:r>
        </a:p>
      </dgm:t>
    </dgm:pt>
    <dgm:pt modelId="{02CF33B5-AD82-0448-A60A-572BF225D3D0}" type="parTrans" cxnId="{6793FA49-A7BC-2A41-B16B-C9F185179A54}">
      <dgm:prSet/>
      <dgm:spPr/>
      <dgm:t>
        <a:bodyPr/>
        <a:lstStyle/>
        <a:p>
          <a:endParaRPr lang="en-US"/>
        </a:p>
      </dgm:t>
    </dgm:pt>
    <dgm:pt modelId="{AD7D4B99-C7ED-6C49-9932-446373B64DC7}" type="sibTrans" cxnId="{6793FA49-A7BC-2A41-B16B-C9F185179A54}">
      <dgm:prSet/>
      <dgm:spPr/>
      <dgm:t>
        <a:bodyPr/>
        <a:lstStyle/>
        <a:p>
          <a:endParaRPr lang="en-US"/>
        </a:p>
      </dgm:t>
    </dgm:pt>
    <dgm:pt modelId="{C94760C5-CCA2-6148-A075-4E4321A5FB55}">
      <dgm:prSet/>
      <dgm:spPr>
        <a:solidFill>
          <a:schemeClr val="accent5">
            <a:lumMod val="60000"/>
            <a:lumOff val="40000"/>
            <a:alpha val="46000"/>
          </a:schemeClr>
        </a:solidFill>
      </dgm:spPr>
      <dgm:t>
        <a:bodyPr/>
        <a:lstStyle/>
        <a:p>
          <a:r>
            <a:rPr lang="en-NZ" dirty="0" smtClean="0"/>
            <a:t>To exchange information</a:t>
          </a:r>
        </a:p>
      </dgm:t>
    </dgm:pt>
    <dgm:pt modelId="{3264B8F4-E3A1-D048-9C93-64E171E09FF8}" type="parTrans" cxnId="{C2146337-3282-3F46-9865-12C34697BFD5}">
      <dgm:prSet/>
      <dgm:spPr/>
      <dgm:t>
        <a:bodyPr/>
        <a:lstStyle/>
        <a:p>
          <a:endParaRPr lang="en-US"/>
        </a:p>
      </dgm:t>
    </dgm:pt>
    <dgm:pt modelId="{AFB7E538-773D-9448-B794-151B6FC05E15}" type="sibTrans" cxnId="{C2146337-3282-3F46-9865-12C34697BFD5}">
      <dgm:prSet/>
      <dgm:spPr/>
      <dgm:t>
        <a:bodyPr/>
        <a:lstStyle/>
        <a:p>
          <a:endParaRPr lang="en-US"/>
        </a:p>
      </dgm:t>
    </dgm:pt>
    <dgm:pt modelId="{1E0E8A6C-30F6-954E-BF0B-385C7EBD0C12}" type="pres">
      <dgm:prSet presAssocID="{E0F3E3F9-68CC-4B48-97D8-8820B8B52380}" presName="Name0" presStyleCnt="0">
        <dgm:presLayoutVars>
          <dgm:dir/>
          <dgm:animLvl val="lvl"/>
          <dgm:resizeHandles val="exact"/>
        </dgm:presLayoutVars>
      </dgm:prSet>
      <dgm:spPr/>
      <dgm:t>
        <a:bodyPr/>
        <a:lstStyle/>
        <a:p>
          <a:endParaRPr lang="en-US"/>
        </a:p>
      </dgm:t>
    </dgm:pt>
    <dgm:pt modelId="{9A1E6D3E-49F5-FB47-8E26-49A78379E627}" type="pres">
      <dgm:prSet presAssocID="{1EA6FED8-9BBF-5140-A08F-A237BA4E9A02}" presName="composite" presStyleCnt="0"/>
      <dgm:spPr/>
    </dgm:pt>
    <dgm:pt modelId="{CA516BB1-9D39-E449-8773-CABC43961BCF}" type="pres">
      <dgm:prSet presAssocID="{1EA6FED8-9BBF-5140-A08F-A237BA4E9A02}" presName="parTx" presStyleLbl="alignNode1" presStyleIdx="0" presStyleCnt="2">
        <dgm:presLayoutVars>
          <dgm:chMax val="0"/>
          <dgm:chPref val="0"/>
          <dgm:bulletEnabled val="1"/>
        </dgm:presLayoutVars>
      </dgm:prSet>
      <dgm:spPr/>
      <dgm:t>
        <a:bodyPr/>
        <a:lstStyle/>
        <a:p>
          <a:endParaRPr lang="en-US"/>
        </a:p>
      </dgm:t>
    </dgm:pt>
    <dgm:pt modelId="{57087B52-C684-5341-9E12-7A8A7012CF46}" type="pres">
      <dgm:prSet presAssocID="{1EA6FED8-9BBF-5140-A08F-A237BA4E9A02}" presName="desTx" presStyleLbl="alignAccFollowNode1" presStyleIdx="0" presStyleCnt="2">
        <dgm:presLayoutVars>
          <dgm:bulletEnabled val="1"/>
        </dgm:presLayoutVars>
      </dgm:prSet>
      <dgm:spPr/>
      <dgm:t>
        <a:bodyPr/>
        <a:lstStyle/>
        <a:p>
          <a:endParaRPr lang="en-US"/>
        </a:p>
      </dgm:t>
    </dgm:pt>
    <dgm:pt modelId="{500BD35D-55BA-E941-9F70-6DBE2F67868C}" type="pres">
      <dgm:prSet presAssocID="{0A4C3C0D-C741-C942-A2D0-5FDFBAB365B9}" presName="space" presStyleCnt="0"/>
      <dgm:spPr/>
    </dgm:pt>
    <dgm:pt modelId="{40863167-85FF-5F48-9661-2BE83E6BDDA2}" type="pres">
      <dgm:prSet presAssocID="{78D0FAFE-BEAC-974E-A8A6-6E016820C0AF}" presName="composite" presStyleCnt="0"/>
      <dgm:spPr/>
    </dgm:pt>
    <dgm:pt modelId="{58C9E88D-0AFF-9A46-9A58-7E5B47B8FB75}" type="pres">
      <dgm:prSet presAssocID="{78D0FAFE-BEAC-974E-A8A6-6E016820C0AF}" presName="parTx" presStyleLbl="alignNode1" presStyleIdx="1" presStyleCnt="2">
        <dgm:presLayoutVars>
          <dgm:chMax val="0"/>
          <dgm:chPref val="0"/>
          <dgm:bulletEnabled val="1"/>
        </dgm:presLayoutVars>
      </dgm:prSet>
      <dgm:spPr/>
      <dgm:t>
        <a:bodyPr/>
        <a:lstStyle/>
        <a:p>
          <a:endParaRPr lang="en-US"/>
        </a:p>
      </dgm:t>
    </dgm:pt>
    <dgm:pt modelId="{DEB9BAE2-8339-A243-A12C-F23AFF408E60}" type="pres">
      <dgm:prSet presAssocID="{78D0FAFE-BEAC-974E-A8A6-6E016820C0AF}" presName="desTx" presStyleLbl="alignAccFollowNode1" presStyleIdx="1" presStyleCnt="2">
        <dgm:presLayoutVars>
          <dgm:bulletEnabled val="1"/>
        </dgm:presLayoutVars>
      </dgm:prSet>
      <dgm:spPr/>
      <dgm:t>
        <a:bodyPr/>
        <a:lstStyle/>
        <a:p>
          <a:endParaRPr lang="en-US"/>
        </a:p>
      </dgm:t>
    </dgm:pt>
  </dgm:ptLst>
  <dgm:cxnLst>
    <dgm:cxn modelId="{50F33E3D-3B5D-3F43-849C-DA606D4851DA}" srcId="{E0F3E3F9-68CC-4B48-97D8-8820B8B52380}" destId="{1EA6FED8-9BBF-5140-A08F-A237BA4E9A02}" srcOrd="0" destOrd="0" parTransId="{913D91F1-9A02-CC4A-AA24-9B4EFD555C36}" sibTransId="{0A4C3C0D-C741-C942-A2D0-5FDFBAB365B9}"/>
    <dgm:cxn modelId="{6793FA49-A7BC-2A41-B16B-C9F185179A54}" srcId="{E0F3E3F9-68CC-4B48-97D8-8820B8B52380}" destId="{78D0FAFE-BEAC-974E-A8A6-6E016820C0AF}" srcOrd="1" destOrd="0" parTransId="{02CF33B5-AD82-0448-A60A-572BF225D3D0}" sibTransId="{AD7D4B99-C7ED-6C49-9932-446373B64DC7}"/>
    <dgm:cxn modelId="{D50957FA-2A5C-BB4F-B3A6-B0AA341FD885}" type="presOf" srcId="{1EA6FED8-9BBF-5140-A08F-A237BA4E9A02}" destId="{CA516BB1-9D39-E449-8773-CABC43961BCF}" srcOrd="0" destOrd="0" presId="urn:microsoft.com/office/officeart/2005/8/layout/hList1"/>
    <dgm:cxn modelId="{86BDA16F-A36C-3F41-97F2-E5628886B2EA}" srcId="{1EA6FED8-9BBF-5140-A08F-A237BA4E9A02}" destId="{3B0A3029-B0C2-F141-B2EA-DA17FBF6E37E}" srcOrd="0" destOrd="0" parTransId="{64A0F0F9-99F1-C74E-A0E6-9CF4E31EFDF3}" sibTransId="{DC842284-709A-F840-BB50-E839AF06A71B}"/>
    <dgm:cxn modelId="{D69CF9B8-4B84-B04A-AF58-CE924309C727}" type="presOf" srcId="{78D0FAFE-BEAC-974E-A8A6-6E016820C0AF}" destId="{58C9E88D-0AFF-9A46-9A58-7E5B47B8FB75}" srcOrd="0" destOrd="0" presId="urn:microsoft.com/office/officeart/2005/8/layout/hList1"/>
    <dgm:cxn modelId="{65FA8E6F-1828-674A-A6C3-FA814E92E1BD}" type="presOf" srcId="{3B0A3029-B0C2-F141-B2EA-DA17FBF6E37E}" destId="{57087B52-C684-5341-9E12-7A8A7012CF46}" srcOrd="0" destOrd="0" presId="urn:microsoft.com/office/officeart/2005/8/layout/hList1"/>
    <dgm:cxn modelId="{18E97E1A-83D6-524C-B5EF-07429F8C76E1}" type="presOf" srcId="{E0F3E3F9-68CC-4B48-97D8-8820B8B52380}" destId="{1E0E8A6C-30F6-954E-BF0B-385C7EBD0C12}" srcOrd="0" destOrd="0" presId="urn:microsoft.com/office/officeart/2005/8/layout/hList1"/>
    <dgm:cxn modelId="{7158D5DB-3C4B-6347-8E0D-64EF667EB83A}" type="presOf" srcId="{C94760C5-CCA2-6148-A075-4E4321A5FB55}" destId="{DEB9BAE2-8339-A243-A12C-F23AFF408E60}" srcOrd="0" destOrd="0" presId="urn:microsoft.com/office/officeart/2005/8/layout/hList1"/>
    <dgm:cxn modelId="{C2146337-3282-3F46-9865-12C34697BFD5}" srcId="{78D0FAFE-BEAC-974E-A8A6-6E016820C0AF}" destId="{C94760C5-CCA2-6148-A075-4E4321A5FB55}" srcOrd="0" destOrd="0" parTransId="{3264B8F4-E3A1-D048-9C93-64E171E09FF8}" sibTransId="{AFB7E538-773D-9448-B794-151B6FC05E15}"/>
    <dgm:cxn modelId="{78B12326-05BA-4F44-9235-001552467200}" type="presParOf" srcId="{1E0E8A6C-30F6-954E-BF0B-385C7EBD0C12}" destId="{9A1E6D3E-49F5-FB47-8E26-49A78379E627}" srcOrd="0" destOrd="0" presId="urn:microsoft.com/office/officeart/2005/8/layout/hList1"/>
    <dgm:cxn modelId="{D4FFA872-A576-E248-B3A1-FCAF5F51B0B0}" type="presParOf" srcId="{9A1E6D3E-49F5-FB47-8E26-49A78379E627}" destId="{CA516BB1-9D39-E449-8773-CABC43961BCF}" srcOrd="0" destOrd="0" presId="urn:microsoft.com/office/officeart/2005/8/layout/hList1"/>
    <dgm:cxn modelId="{14BAA4F3-D5E8-B449-9191-F0DA2541BA7F}" type="presParOf" srcId="{9A1E6D3E-49F5-FB47-8E26-49A78379E627}" destId="{57087B52-C684-5341-9E12-7A8A7012CF46}" srcOrd="1" destOrd="0" presId="urn:microsoft.com/office/officeart/2005/8/layout/hList1"/>
    <dgm:cxn modelId="{4ADEA968-B31C-1C4E-80A8-C8A700F85E3A}" type="presParOf" srcId="{1E0E8A6C-30F6-954E-BF0B-385C7EBD0C12}" destId="{500BD35D-55BA-E941-9F70-6DBE2F67868C}" srcOrd="1" destOrd="0" presId="urn:microsoft.com/office/officeart/2005/8/layout/hList1"/>
    <dgm:cxn modelId="{7B13F67B-6E58-1A43-96B5-D19279A9E0B8}" type="presParOf" srcId="{1E0E8A6C-30F6-954E-BF0B-385C7EBD0C12}" destId="{40863167-85FF-5F48-9661-2BE83E6BDDA2}" srcOrd="2" destOrd="0" presId="urn:microsoft.com/office/officeart/2005/8/layout/hList1"/>
    <dgm:cxn modelId="{D794A69A-28E2-474B-BEF9-D361362FB59C}" type="presParOf" srcId="{40863167-85FF-5F48-9661-2BE83E6BDDA2}" destId="{58C9E88D-0AFF-9A46-9A58-7E5B47B8FB75}" srcOrd="0" destOrd="0" presId="urn:microsoft.com/office/officeart/2005/8/layout/hList1"/>
    <dgm:cxn modelId="{7FBB4A80-D805-EE45-B1AA-17175D8F82FB}" type="presParOf" srcId="{40863167-85FF-5F48-9661-2BE83E6BDDA2}" destId="{DEB9BAE2-8339-A243-A12C-F23AFF408E6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4253-C5DD-2F40-AF14-A6F8E87BF8EB}">
      <dsp:nvSpPr>
        <dsp:cNvPr id="0" name=""/>
        <dsp:cNvSpPr/>
      </dsp:nvSpPr>
      <dsp:spPr>
        <a:xfrm>
          <a:off x="0" y="320681"/>
          <a:ext cx="8077200" cy="2712149"/>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37388" rIns="626880" bIns="149352" numCol="1" spcCol="1270" anchor="t" anchorCtr="0">
          <a:noAutofit/>
        </a:bodyPr>
        <a:lstStyle/>
        <a:p>
          <a:pPr marL="228600" lvl="1" indent="-228600" algn="l" defTabSz="933450" rtl="0">
            <a:lnSpc>
              <a:spcPct val="90000"/>
            </a:lnSpc>
            <a:spcBef>
              <a:spcPct val="0"/>
            </a:spcBef>
            <a:spcAft>
              <a:spcPct val="15000"/>
            </a:spcAft>
            <a:buChar char="••"/>
          </a:pPr>
          <a:r>
            <a:rPr lang="en-US" sz="2100" kern="1200" dirty="0" smtClean="0"/>
            <a:t>Sender continues on but receiver is blocked until the requested message arrives</a:t>
          </a:r>
          <a:endParaRPr lang="en-US" sz="2100" kern="1200" dirty="0"/>
        </a:p>
        <a:p>
          <a:pPr marL="228600" lvl="1" indent="-228600" algn="l" defTabSz="933450" rtl="0">
            <a:lnSpc>
              <a:spcPct val="90000"/>
            </a:lnSpc>
            <a:spcBef>
              <a:spcPct val="0"/>
            </a:spcBef>
            <a:spcAft>
              <a:spcPct val="15000"/>
            </a:spcAft>
            <a:buChar char="••"/>
          </a:pPr>
          <a:r>
            <a:rPr lang="en-US" sz="2100" kern="1200" dirty="0" smtClean="0"/>
            <a:t>Most useful combination</a:t>
          </a:r>
          <a:endParaRPr lang="en-US" sz="2100" kern="1200" dirty="0"/>
        </a:p>
        <a:p>
          <a:pPr marL="228600" lvl="1" indent="-228600" algn="l" defTabSz="933450" rtl="0">
            <a:lnSpc>
              <a:spcPct val="90000"/>
            </a:lnSpc>
            <a:spcBef>
              <a:spcPct val="0"/>
            </a:spcBef>
            <a:spcAft>
              <a:spcPct val="15000"/>
            </a:spcAft>
            <a:buChar char="••"/>
          </a:pPr>
          <a:r>
            <a:rPr lang="en-US" sz="2100" kern="1200" dirty="0" smtClean="0"/>
            <a:t>Sends one or more messages to a variety of destinations as quickly as possible</a:t>
          </a:r>
          <a:endParaRPr lang="en-US" sz="2100" kern="1200" dirty="0"/>
        </a:p>
        <a:p>
          <a:pPr marL="228600" lvl="1" indent="-228600" algn="l" defTabSz="933450" rtl="0">
            <a:lnSpc>
              <a:spcPct val="90000"/>
            </a:lnSpc>
            <a:spcBef>
              <a:spcPct val="0"/>
            </a:spcBef>
            <a:spcAft>
              <a:spcPct val="15000"/>
            </a:spcAft>
            <a:buChar char="••"/>
          </a:pPr>
          <a:r>
            <a:rPr lang="en-US" sz="2100" kern="1200" dirty="0" smtClean="0"/>
            <a:t>Example -- a service process that exists to provide a service or resource to other processes</a:t>
          </a:r>
          <a:endParaRPr lang="en-US" sz="2100" kern="1200" dirty="0"/>
        </a:p>
      </dsp:txBody>
      <dsp:txXfrm>
        <a:off x="0" y="320681"/>
        <a:ext cx="8077200" cy="2712149"/>
      </dsp:txXfrm>
    </dsp:sp>
    <dsp:sp modelId="{7C0D2C5B-322D-9045-B418-FF8D3F881A30}">
      <dsp:nvSpPr>
        <dsp:cNvPr id="0" name=""/>
        <dsp:cNvSpPr/>
      </dsp:nvSpPr>
      <dsp:spPr>
        <a:xfrm>
          <a:off x="403860" y="10721"/>
          <a:ext cx="5654040" cy="6199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1066800" rtl="0">
            <a:lnSpc>
              <a:spcPct val="90000"/>
            </a:lnSpc>
            <a:spcBef>
              <a:spcPct val="0"/>
            </a:spcBef>
            <a:spcAft>
              <a:spcPct val="35000"/>
            </a:spcAft>
          </a:pPr>
          <a:r>
            <a:rPr lang="en-US" sz="2400" kern="1200" dirty="0" err="1" smtClean="0"/>
            <a:t>Nonblocking</a:t>
          </a:r>
          <a:r>
            <a:rPr lang="en-US" sz="2400" kern="1200" dirty="0" smtClean="0"/>
            <a:t> send, blocking receive</a:t>
          </a:r>
          <a:endParaRPr lang="en-US" sz="2400" kern="1200" dirty="0"/>
        </a:p>
      </dsp:txBody>
      <dsp:txXfrm>
        <a:off x="434122" y="40983"/>
        <a:ext cx="5593516" cy="559396"/>
      </dsp:txXfrm>
    </dsp:sp>
    <dsp:sp modelId="{A84F03E2-F9EA-C94D-AD93-13923F0055A8}">
      <dsp:nvSpPr>
        <dsp:cNvPr id="0" name=""/>
        <dsp:cNvSpPr/>
      </dsp:nvSpPr>
      <dsp:spPr>
        <a:xfrm>
          <a:off x="0" y="3456191"/>
          <a:ext cx="8077200" cy="876487"/>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37388" rIns="626880" bIns="149352" numCol="1" spcCol="1270" anchor="t" anchorCtr="0">
          <a:noAutofit/>
        </a:bodyPr>
        <a:lstStyle/>
        <a:p>
          <a:pPr marL="228600" lvl="1" indent="-228600" algn="l" defTabSz="933450" rtl="0">
            <a:lnSpc>
              <a:spcPct val="90000"/>
            </a:lnSpc>
            <a:spcBef>
              <a:spcPct val="0"/>
            </a:spcBef>
            <a:spcAft>
              <a:spcPct val="15000"/>
            </a:spcAft>
            <a:buChar char="••"/>
          </a:pPr>
          <a:r>
            <a:rPr lang="en-US" sz="2100" kern="1200" dirty="0" smtClean="0"/>
            <a:t>Neither party is required to wait</a:t>
          </a:r>
          <a:endParaRPr lang="en-US" sz="2100" kern="1200" dirty="0"/>
        </a:p>
      </dsp:txBody>
      <dsp:txXfrm>
        <a:off x="0" y="3456191"/>
        <a:ext cx="8077200" cy="876487"/>
      </dsp:txXfrm>
    </dsp:sp>
    <dsp:sp modelId="{FB5D3142-9F1C-A94D-A8A6-48AF5D364BD5}">
      <dsp:nvSpPr>
        <dsp:cNvPr id="0" name=""/>
        <dsp:cNvSpPr/>
      </dsp:nvSpPr>
      <dsp:spPr>
        <a:xfrm>
          <a:off x="403860" y="3146231"/>
          <a:ext cx="6187442" cy="6199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1066800" rtl="0">
            <a:lnSpc>
              <a:spcPct val="90000"/>
            </a:lnSpc>
            <a:spcBef>
              <a:spcPct val="0"/>
            </a:spcBef>
            <a:spcAft>
              <a:spcPct val="35000"/>
            </a:spcAft>
          </a:pPr>
          <a:r>
            <a:rPr lang="en-US" sz="2400" kern="1200" dirty="0" err="1" smtClean="0"/>
            <a:t>Nonblocking</a:t>
          </a:r>
          <a:r>
            <a:rPr lang="en-US" sz="2400" kern="1200" dirty="0" smtClean="0"/>
            <a:t> send, </a:t>
          </a:r>
          <a:r>
            <a:rPr lang="en-US" sz="2400" kern="1200" dirty="0" err="1" smtClean="0"/>
            <a:t>nonblocking</a:t>
          </a:r>
          <a:r>
            <a:rPr lang="en-US" sz="2400" kern="1200" dirty="0" smtClean="0"/>
            <a:t> receive</a:t>
          </a:r>
          <a:endParaRPr lang="en-US" sz="2400" kern="1200" dirty="0"/>
        </a:p>
      </dsp:txBody>
      <dsp:txXfrm>
        <a:off x="434122" y="3176493"/>
        <a:ext cx="6126918" cy="5593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4A2F0-606A-4F43-8731-17C84947A13A}">
      <dsp:nvSpPr>
        <dsp:cNvPr id="0" name=""/>
        <dsp:cNvSpPr/>
      </dsp:nvSpPr>
      <dsp:spPr>
        <a:xfrm>
          <a:off x="2050851"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9210" rIns="121547" bIns="29210" numCol="1" spcCol="1270" anchor="ctr" anchorCtr="0">
          <a:noAutofit/>
        </a:bodyPr>
        <a:lstStyle/>
        <a:p>
          <a:pPr lvl="0" algn="ctr" defTabSz="1022350">
            <a:lnSpc>
              <a:spcPct val="90000"/>
            </a:lnSpc>
            <a:spcBef>
              <a:spcPct val="0"/>
            </a:spcBef>
            <a:spcAft>
              <a:spcPct val="35000"/>
            </a:spcAft>
          </a:pPr>
          <a:r>
            <a:rPr lang="en-US" sz="2300" kern="1200" dirty="0" smtClean="0"/>
            <a:t>Direct addressing</a:t>
          </a:r>
          <a:endParaRPr lang="en-US" sz="2300" kern="1200" dirty="0"/>
        </a:p>
      </dsp:txBody>
      <dsp:txXfrm>
        <a:off x="2374294" y="324038"/>
        <a:ext cx="1561723" cy="1561723"/>
      </dsp:txXfrm>
    </dsp:sp>
    <dsp:sp modelId="{54D42C18-3543-9040-BEB5-655DC572F900}">
      <dsp:nvSpPr>
        <dsp:cNvPr id="0" name=""/>
        <dsp:cNvSpPr/>
      </dsp:nvSpPr>
      <dsp:spPr>
        <a:xfrm>
          <a:off x="3817739"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9210" rIns="121547" bIns="29210" numCol="1" spcCol="1270" anchor="ctr" anchorCtr="0">
          <a:noAutofit/>
        </a:bodyPr>
        <a:lstStyle/>
        <a:p>
          <a:pPr lvl="0" algn="ctr" defTabSz="1022350">
            <a:lnSpc>
              <a:spcPct val="90000"/>
            </a:lnSpc>
            <a:spcBef>
              <a:spcPct val="0"/>
            </a:spcBef>
            <a:spcAft>
              <a:spcPct val="35000"/>
            </a:spcAft>
          </a:pPr>
          <a:r>
            <a:rPr lang="en-US" sz="2300" kern="1200" dirty="0" smtClean="0"/>
            <a:t>Indirect addressing</a:t>
          </a:r>
        </a:p>
      </dsp:txBody>
      <dsp:txXfrm>
        <a:off x="4141182" y="324038"/>
        <a:ext cx="1561723" cy="15617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35B85-3272-3842-B975-0D28FA12B9EA}">
      <dsp:nvSpPr>
        <dsp:cNvPr id="0" name=""/>
        <dsp:cNvSpPr/>
      </dsp:nvSpPr>
      <dsp:spPr>
        <a:xfrm>
          <a:off x="209483" y="2291"/>
          <a:ext cx="2899743"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Messages are sent to a shared data structure consisting of queues that can temporarily hold messages</a:t>
          </a:r>
          <a:endParaRPr lang="en-US" sz="1800" kern="1200" dirty="0"/>
        </a:p>
      </dsp:txBody>
      <dsp:txXfrm>
        <a:off x="252953" y="45761"/>
        <a:ext cx="2812803" cy="1397241"/>
      </dsp:txXfrm>
    </dsp:sp>
    <dsp:sp modelId="{FD726207-BDF7-F648-8A1D-4792344EE082}">
      <dsp:nvSpPr>
        <dsp:cNvPr id="0" name=""/>
        <dsp:cNvSpPr/>
      </dsp:nvSpPr>
      <dsp:spPr>
        <a:xfrm>
          <a:off x="3326907" y="437651"/>
          <a:ext cx="524410"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326907" y="560343"/>
        <a:ext cx="367087" cy="368077"/>
      </dsp:txXfrm>
    </dsp:sp>
    <dsp:sp modelId="{42A3B1B7-2198-FC48-81A1-C2AC20C0214A}">
      <dsp:nvSpPr>
        <dsp:cNvPr id="0" name=""/>
        <dsp:cNvSpPr/>
      </dsp:nvSpPr>
      <dsp:spPr>
        <a:xfrm>
          <a:off x="4098681" y="2291"/>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Queues are referred to as </a:t>
          </a:r>
          <a:r>
            <a:rPr lang="en-US" sz="2300" i="1" kern="1200" dirty="0" smtClean="0"/>
            <a:t>mailboxes</a:t>
          </a:r>
          <a:endParaRPr lang="en-US" sz="2300" i="1" kern="1200" dirty="0"/>
        </a:p>
      </dsp:txBody>
      <dsp:txXfrm>
        <a:off x="4142151" y="45761"/>
        <a:ext cx="2386695" cy="1397241"/>
      </dsp:txXfrm>
    </dsp:sp>
    <dsp:sp modelId="{7DC9C592-1D86-434A-96C8-545A7F4FECE4}">
      <dsp:nvSpPr>
        <dsp:cNvPr id="0" name=""/>
        <dsp:cNvSpPr/>
      </dsp:nvSpPr>
      <dsp:spPr>
        <a:xfrm rot="5400000">
          <a:off x="5002776" y="1659627"/>
          <a:ext cx="525272"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5081374" y="1703721"/>
        <a:ext cx="368077" cy="367690"/>
      </dsp:txXfrm>
    </dsp:sp>
    <dsp:sp modelId="{E66579B5-8437-6E47-9E7B-772C542E5672}">
      <dsp:nvSpPr>
        <dsp:cNvPr id="0" name=""/>
        <dsp:cNvSpPr/>
      </dsp:nvSpPr>
      <dsp:spPr>
        <a:xfrm>
          <a:off x="3814930" y="2475927"/>
          <a:ext cx="275738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One process sends a message to the mailbox and the other process picks up the message from the mailbox</a:t>
          </a:r>
          <a:endParaRPr lang="en-US" sz="1800" kern="1200" dirty="0"/>
        </a:p>
      </dsp:txBody>
      <dsp:txXfrm>
        <a:off x="3858400" y="2519397"/>
        <a:ext cx="2670445" cy="1397241"/>
      </dsp:txXfrm>
    </dsp:sp>
    <dsp:sp modelId="{8C5B34E6-1EBB-5344-9E86-EF1BC7524739}">
      <dsp:nvSpPr>
        <dsp:cNvPr id="0" name=""/>
        <dsp:cNvSpPr/>
      </dsp:nvSpPr>
      <dsp:spPr>
        <a:xfrm rot="10800000">
          <a:off x="3072840" y="2911286"/>
          <a:ext cx="524410"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3230163" y="3033978"/>
        <a:ext cx="367087" cy="368077"/>
      </dsp:txXfrm>
    </dsp:sp>
    <dsp:sp modelId="{B17C5E11-C218-7B41-92DA-A351214BBDBE}">
      <dsp:nvSpPr>
        <dsp:cNvPr id="0" name=""/>
        <dsp:cNvSpPr/>
      </dsp:nvSpPr>
      <dsp:spPr>
        <a:xfrm>
          <a:off x="351841" y="2475927"/>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Allows for greater flexibility in the use of messages</a:t>
          </a:r>
          <a:endParaRPr lang="en-US" sz="2300" kern="1200" dirty="0"/>
        </a:p>
      </dsp:txBody>
      <dsp:txXfrm>
        <a:off x="395311" y="2519397"/>
        <a:ext cx="2386695" cy="1397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D7FF74-989C-404E-9480-6FCBB7DB3B02}" type="datetimeFigureOut">
              <a:rPr lang="en-US" smtClean="0"/>
              <a:t>4/18/2018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E67F04-ECC7-B849-B8C9-739D7560C36A}" type="slidenum">
              <a:rPr lang="en-US" smtClean="0"/>
              <a:t>‹#›</a:t>
            </a:fld>
            <a:endParaRPr lang="en-US"/>
          </a:p>
        </p:txBody>
      </p:sp>
    </p:spTree>
    <p:extLst>
      <p:ext uri="{BB962C8B-B14F-4D97-AF65-F5344CB8AC3E}">
        <p14:creationId xmlns:p14="http://schemas.microsoft.com/office/powerpoint/2010/main" val="17854234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4/18/2018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229271301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Internals and Design Principles</a:t>
            </a:r>
            <a:r>
              <a:rPr lang="en-US" dirty="0" smtClean="0">
                <a:latin typeface="Times New Roman" pitchFamily="-106" charset="0"/>
                <a:ea typeface="ＭＳ Ｐゴシック" pitchFamily="-106" charset="-128"/>
                <a:cs typeface="ＭＳ Ｐゴシック" pitchFamily="-106" charset="-128"/>
              </a:rPr>
              <a:t>”, 9/e, by William Stallings, Chapter 5 “</a:t>
            </a:r>
            <a:r>
              <a:rPr kumimoji="1" lang="en-GB" dirty="0" smtClean="0">
                <a:latin typeface="Times New Roman" pitchFamily="-106" charset="0"/>
                <a:ea typeface="ＭＳ Ｐゴシック" pitchFamily="-106" charset="-128"/>
                <a:cs typeface="ＭＳ Ｐゴシック" pitchFamily="-106" charset="-128"/>
              </a:rPr>
              <a:t>Concurrency:</a:t>
            </a:r>
            <a:r>
              <a:rPr kumimoji="1" lang="en-GB" baseline="0" dirty="0" smtClean="0">
                <a:latin typeface="Times New Roman" pitchFamily="-106" charset="0"/>
                <a:ea typeface="ＭＳ Ｐゴシック" pitchFamily="-106" charset="-128"/>
                <a:cs typeface="ＭＳ Ｐゴシック" pitchFamily="-106" charset="-128"/>
              </a:rPr>
              <a:t> Mutual Exclusion and Synchronization</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extLst>
      <p:ext uri="{BB962C8B-B14F-4D97-AF65-F5344CB8AC3E}">
        <p14:creationId xmlns:p14="http://schemas.microsoft.com/office/powerpoint/2010/main" val="4165117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In a uniprocessor system, concurrent processes cannot have overlapped execution;</a:t>
            </a:r>
          </a:p>
          <a:p>
            <a:r>
              <a:rPr lang="en-US" sz="1200" kern="1200" baseline="0" dirty="0" smtClean="0">
                <a:solidFill>
                  <a:schemeClr val="tx1"/>
                </a:solidFill>
                <a:latin typeface="+mn-lt"/>
                <a:ea typeface="+mn-ea"/>
                <a:cs typeface="+mn-cs"/>
              </a:rPr>
              <a:t>they can only be interleaved. Furthermore, a process will continue to run until it</a:t>
            </a:r>
          </a:p>
          <a:p>
            <a:r>
              <a:rPr lang="en-US" sz="1200" kern="1200" baseline="0" dirty="0" smtClean="0">
                <a:solidFill>
                  <a:schemeClr val="tx1"/>
                </a:solidFill>
                <a:latin typeface="+mn-lt"/>
                <a:ea typeface="+mn-ea"/>
                <a:cs typeface="+mn-cs"/>
              </a:rPr>
              <a:t>invokes an OS service or until it is interrupted. Therefore, to guarantee mutual exclusion,</a:t>
            </a:r>
          </a:p>
          <a:p>
            <a:r>
              <a:rPr lang="en-US" sz="1200" kern="1200" baseline="0" dirty="0" smtClean="0">
                <a:solidFill>
                  <a:schemeClr val="tx1"/>
                </a:solidFill>
                <a:latin typeface="+mn-lt"/>
                <a:ea typeface="+mn-ea"/>
                <a:cs typeface="+mn-cs"/>
              </a:rPr>
              <a:t>it is sufficient to prevent a process from being interrupted. This capability</a:t>
            </a:r>
          </a:p>
          <a:p>
            <a:r>
              <a:rPr lang="en-US" sz="1200" kern="1200" baseline="0" dirty="0" smtClean="0">
                <a:solidFill>
                  <a:schemeClr val="tx1"/>
                </a:solidFill>
                <a:latin typeface="+mn-lt"/>
                <a:ea typeface="+mn-ea"/>
                <a:cs typeface="+mn-cs"/>
              </a:rPr>
              <a:t>can be provided in the form of primitives defined by the OS kernel for disabling and</a:t>
            </a:r>
          </a:p>
          <a:p>
            <a:r>
              <a:rPr lang="en-US" sz="1200" kern="1200" baseline="0" dirty="0" smtClean="0">
                <a:solidFill>
                  <a:schemeClr val="tx1"/>
                </a:solidFill>
                <a:latin typeface="+mn-lt"/>
                <a:ea typeface="+mn-ea"/>
                <a:cs typeface="+mn-cs"/>
              </a:rPr>
              <a:t>enabling interrupts.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Because the critical section cannot be interrupted, mutual exclusion is guaranteed.</a:t>
            </a:r>
          </a:p>
          <a:p>
            <a:r>
              <a:rPr lang="en-US" sz="1200" kern="1200" baseline="0" dirty="0" smtClean="0">
                <a:solidFill>
                  <a:schemeClr val="tx1"/>
                </a:solidFill>
                <a:latin typeface="+mn-lt"/>
                <a:ea typeface="+mn-ea"/>
                <a:cs typeface="+mn-cs"/>
              </a:rPr>
              <a:t>The price of this approach, however, is high. The efficiency of execution could</a:t>
            </a:r>
          </a:p>
          <a:p>
            <a:r>
              <a:rPr lang="en-US" sz="1200" kern="1200" baseline="0" dirty="0" smtClean="0">
                <a:solidFill>
                  <a:schemeClr val="tx1"/>
                </a:solidFill>
                <a:latin typeface="+mn-lt"/>
                <a:ea typeface="+mn-ea"/>
                <a:cs typeface="+mn-cs"/>
              </a:rPr>
              <a:t>be noticeably degraded because the processor is limited in its ability to interleave</a:t>
            </a:r>
          </a:p>
          <a:p>
            <a:r>
              <a:rPr lang="en-US" sz="1200" kern="1200" baseline="0" dirty="0" smtClean="0">
                <a:solidFill>
                  <a:schemeClr val="tx1"/>
                </a:solidFill>
                <a:latin typeface="+mn-lt"/>
                <a:ea typeface="+mn-ea"/>
                <a:cs typeface="+mn-cs"/>
              </a:rPr>
              <a:t>processes. Another problem is that this approach will not work in a multiprocessor</a:t>
            </a:r>
          </a:p>
          <a:p>
            <a:r>
              <a:rPr lang="en-US" sz="1200" kern="1200" baseline="0" dirty="0" smtClean="0">
                <a:solidFill>
                  <a:schemeClr val="tx1"/>
                </a:solidFill>
                <a:latin typeface="+mn-lt"/>
                <a:ea typeface="+mn-ea"/>
                <a:cs typeface="+mn-cs"/>
              </a:rPr>
              <a:t>architecture. When the computer includes more than one processor, it is possible (and</a:t>
            </a:r>
          </a:p>
          <a:p>
            <a:r>
              <a:rPr lang="en-US" sz="1200" kern="1200" baseline="0" dirty="0" smtClean="0">
                <a:solidFill>
                  <a:schemeClr val="tx1"/>
                </a:solidFill>
                <a:latin typeface="+mn-lt"/>
                <a:ea typeface="+mn-ea"/>
                <a:cs typeface="+mn-cs"/>
              </a:rPr>
              <a:t>typical) for more than one process to be executing at a time. In this case, disabled</a:t>
            </a:r>
          </a:p>
          <a:p>
            <a:r>
              <a:rPr lang="en-US" sz="1200" kern="1200" baseline="0" dirty="0" smtClean="0">
                <a:solidFill>
                  <a:schemeClr val="tx1"/>
                </a:solidFill>
                <a:latin typeface="+mn-lt"/>
                <a:ea typeface="+mn-ea"/>
                <a:cs typeface="+mn-cs"/>
              </a:rPr>
              <a:t>interrupts do not guarantee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2489869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version of the instruction checks a memory location ( *word ) against a test value (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 If the memory location’s current value is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it is replaced with </a:t>
            </a:r>
            <a:r>
              <a:rPr lang="en-US" sz="1200" kern="1200" baseline="0" dirty="0" err="1" smtClean="0">
                <a:solidFill>
                  <a:schemeClr val="tx1"/>
                </a:solidFill>
                <a:latin typeface="+mn-lt"/>
                <a:ea typeface="+mn-ea"/>
                <a:cs typeface="+mn-cs"/>
              </a:rPr>
              <a:t>newval</a:t>
            </a:r>
            <a:r>
              <a:rPr lang="en-US" sz="1200" kern="1200" baseline="0" dirty="0" smtClean="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smtClean="0">
                <a:solidFill>
                  <a:schemeClr val="tx1"/>
                </a:solidFill>
                <a:latin typeface="+mn-lt"/>
                <a:ea typeface="+mn-ea"/>
                <a:cs typeface="+mn-cs"/>
              </a:rPr>
              <a:t>compare is made </a:t>
            </a:r>
            <a:r>
              <a:rPr lang="en-US" sz="1200" kern="1200" baseline="0" dirty="0" smtClean="0">
                <a:solidFill>
                  <a:schemeClr val="tx1"/>
                </a:solidFill>
                <a:latin typeface="+mn-lt"/>
                <a:ea typeface="+mn-ea"/>
                <a:cs typeface="+mn-cs"/>
              </a:rPr>
              <a:t>between a memory value and a test value; if the values are the same, a </a:t>
            </a:r>
            <a:r>
              <a:rPr lang="en-US" sz="1200" b="1" kern="1200" baseline="0" dirty="0" smtClean="0">
                <a:solidFill>
                  <a:schemeClr val="tx1"/>
                </a:solidFill>
                <a:latin typeface="+mn-lt"/>
                <a:ea typeface="+mn-ea"/>
                <a:cs typeface="+mn-cs"/>
              </a:rPr>
              <a:t>swap occurs. </a:t>
            </a:r>
            <a:r>
              <a:rPr lang="en-US" sz="1200" kern="1200" baseline="0" dirty="0" smtClean="0">
                <a:solidFill>
                  <a:schemeClr val="tx1"/>
                </a:solidFill>
                <a:latin typeface="+mn-lt"/>
                <a:ea typeface="+mn-ea"/>
                <a:cs typeface="+mn-cs"/>
              </a:rPr>
              <a:t>The entire </a:t>
            </a:r>
            <a:r>
              <a:rPr lang="en-US" sz="1200" kern="1200" baseline="0" dirty="0" err="1" smtClean="0">
                <a:solidFill>
                  <a:schemeClr val="tx1"/>
                </a:solidFill>
                <a:latin typeface="+mn-lt"/>
                <a:ea typeface="+mn-ea"/>
                <a:cs typeface="+mn-cs"/>
              </a:rPr>
              <a:t>compare&amp;swap</a:t>
            </a:r>
            <a:r>
              <a:rPr lang="en-US" sz="1200" kern="1200" baseline="0" dirty="0" smtClean="0">
                <a:solidFill>
                  <a:schemeClr val="tx1"/>
                </a:solidFill>
                <a:latin typeface="+mn-lt"/>
                <a:ea typeface="+mn-ea"/>
                <a:cs typeface="+mn-cs"/>
              </a:rPr>
              <a:t> function is carried out atomically—that is, it is not subject to interruption.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smtClean="0">
                <a:solidFill>
                  <a:schemeClr val="tx1"/>
                </a:solidFill>
                <a:latin typeface="+mn-lt"/>
                <a:ea typeface="+mn-ea"/>
                <a:cs typeface="+mn-cs"/>
              </a:rPr>
              <a:t>sparc</a:t>
            </a:r>
            <a:r>
              <a:rPr lang="en-US" sz="1200" kern="1200" baseline="0" dirty="0" smtClean="0">
                <a:solidFill>
                  <a:schemeClr val="tx1"/>
                </a:solidFill>
                <a:latin typeface="+mn-lt"/>
                <a:ea typeface="+mn-ea"/>
                <a:cs typeface="+mn-cs"/>
              </a:rPr>
              <a:t>, IBM </a:t>
            </a:r>
            <a:r>
              <a:rPr lang="en-US" sz="1200" kern="1200" baseline="0" dirty="0" err="1" smtClean="0">
                <a:solidFill>
                  <a:schemeClr val="tx1"/>
                </a:solidFill>
                <a:latin typeface="+mn-lt"/>
                <a:ea typeface="+mn-ea"/>
                <a:cs typeface="+mn-cs"/>
              </a:rPr>
              <a:t>z</a:t>
            </a:r>
            <a:r>
              <a:rPr lang="en-US" sz="1200" kern="1200" baseline="0" dirty="0" smtClean="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410678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5.5a shows a mutual exclusion protocol based on the use of this instruction. A shared variable bolt is initialized to 0. The only process that may enter its critical section is one that finds bolt equal to 0. All other processes attempting to enter their critical section go into a busy waiting mode. The term </a:t>
            </a:r>
            <a:r>
              <a:rPr lang="en-US" sz="1200" b="1" kern="1200" baseline="0" dirty="0" smtClean="0">
                <a:solidFill>
                  <a:schemeClr val="tx1"/>
                </a:solidFill>
                <a:latin typeface="+mn-lt"/>
                <a:ea typeface="+mn-ea"/>
                <a:cs typeface="+mn-cs"/>
              </a:rPr>
              <a:t>busy waiting , </a:t>
            </a:r>
            <a:r>
              <a:rPr lang="en-US" sz="1200" kern="1200" baseline="0" dirty="0" smtClean="0">
                <a:solidFill>
                  <a:schemeClr val="tx1"/>
                </a:solidFill>
                <a:latin typeface="+mn-lt"/>
                <a:ea typeface="+mn-ea"/>
                <a:cs typeface="+mn-cs"/>
              </a:rPr>
              <a:t>or </a:t>
            </a:r>
            <a:r>
              <a:rPr lang="en-US" sz="1200" b="1" kern="1200" baseline="0" dirty="0" smtClean="0">
                <a:solidFill>
                  <a:schemeClr val="tx1"/>
                </a:solidFill>
                <a:latin typeface="+mn-lt"/>
                <a:ea typeface="+mn-ea"/>
                <a:cs typeface="+mn-cs"/>
              </a:rPr>
              <a:t>spin waiting </a:t>
            </a:r>
            <a:r>
              <a:rPr lang="en-US" sz="1200" b="0" kern="1200" baseline="0" dirty="0" smtClean="0">
                <a:solidFill>
                  <a:schemeClr val="tx1"/>
                </a:solidFill>
                <a:latin typeface="+mn-lt"/>
                <a:ea typeface="+mn-ea"/>
                <a:cs typeface="+mn-cs"/>
              </a:rPr>
              <a:t>, refers to a technique in which a process can do nothing until it gets </a:t>
            </a:r>
            <a:r>
              <a:rPr lang="en-US" sz="1200" kern="1200" baseline="0" dirty="0" smtClean="0">
                <a:solidFill>
                  <a:schemeClr val="tx1"/>
                </a:solidFill>
                <a:latin typeface="+mn-lt"/>
                <a:ea typeface="+mn-ea"/>
                <a:cs typeface="+mn-cs"/>
              </a:rPr>
              <a:t>permission to enter its critical section but continues to execute an instruction or set of instructions that tests the appropriate variable to gain entrance. When a process leaves its critical section, it resets </a:t>
            </a:r>
            <a:r>
              <a:rPr lang="en-US" sz="1200" i="1" kern="1200" baseline="0" dirty="0" smtClean="0">
                <a:solidFill>
                  <a:schemeClr val="tx1"/>
                </a:solidFill>
                <a:latin typeface="+mn-lt"/>
                <a:ea typeface="+mn-ea"/>
                <a:cs typeface="+mn-cs"/>
              </a:rPr>
              <a:t>bolt to 0; at this point one and only one of the waiting </a:t>
            </a:r>
            <a:r>
              <a:rPr lang="en-US" sz="1200" kern="1200" baseline="0" dirty="0" smtClean="0">
                <a:solidFill>
                  <a:schemeClr val="tx1"/>
                </a:solidFill>
                <a:latin typeface="+mn-lt"/>
                <a:ea typeface="+mn-ea"/>
                <a:cs typeface="+mn-cs"/>
              </a:rPr>
              <a:t>processes is granted access to its critical section. The choice of process depends on which process happens to execute the compare &amp; swap instruction next.</a:t>
            </a:r>
            <a:endParaRPr lang="en-NZ" baseline="0" dirty="0" smtClean="0"/>
          </a:p>
          <a:p>
            <a:pPr lvl="0"/>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Figure 5.5b shows a mutual exclusion protocol based on the use of an exchange instruction. A shared variable </a:t>
            </a:r>
            <a:r>
              <a:rPr lang="en-US" sz="1200" i="1" kern="1200" baseline="0" dirty="0" smtClean="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smtClean="0">
                <a:solidFill>
                  <a:schemeClr val="tx1"/>
                </a:solidFill>
                <a:latin typeface="+mn-lt"/>
                <a:ea typeface="+mn-ea"/>
                <a:cs typeface="+mn-cs"/>
              </a:rPr>
              <a:t>is one that finds </a:t>
            </a:r>
            <a:r>
              <a:rPr lang="en-US" sz="1200" i="1" kern="1200" baseline="0" dirty="0" smtClean="0">
                <a:solidFill>
                  <a:schemeClr val="tx1"/>
                </a:solidFill>
                <a:latin typeface="+mn-lt"/>
                <a:ea typeface="+mn-ea"/>
                <a:cs typeface="+mn-cs"/>
              </a:rPr>
              <a:t>bolt equal to 0. It excludes all other processes from the critical section </a:t>
            </a:r>
            <a:r>
              <a:rPr lang="en-US" sz="1200" kern="1200" baseline="0" dirty="0" smtClean="0">
                <a:solidFill>
                  <a:schemeClr val="tx1"/>
                </a:solidFill>
                <a:latin typeface="+mn-lt"/>
                <a:ea typeface="+mn-ea"/>
                <a:cs typeface="+mn-cs"/>
              </a:rPr>
              <a:t>by setting </a:t>
            </a:r>
            <a:r>
              <a:rPr lang="en-US" sz="1200" i="1" kern="1200" baseline="0" dirty="0" smtClean="0">
                <a:solidFill>
                  <a:schemeClr val="tx1"/>
                </a:solidFill>
                <a:latin typeface="+mn-lt"/>
                <a:ea typeface="+mn-ea"/>
                <a:cs typeface="+mn-cs"/>
              </a:rPr>
              <a:t>bolt to 1. When a process leaves its critical section, it resets bolt to 0, </a:t>
            </a:r>
            <a:r>
              <a:rPr lang="en-US" sz="1200" kern="1200" baseline="0" dirty="0" smtClean="0">
                <a:solidFill>
                  <a:schemeClr val="tx1"/>
                </a:solidFill>
                <a:latin typeface="+mn-lt"/>
                <a:ea typeface="+mn-ea"/>
                <a:cs typeface="+mn-cs"/>
              </a:rPr>
              <a:t>allowing another process to gain access to its critical section.</a:t>
            </a:r>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363077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now turn to OS and programming language mechanisms that are used to provide concurrency. Table 5.3 summarizes mechanisms in common use. We begin, in this section, with semaphores. The next two sections discuss monitors and message passing. The other mechanisms in Table 5.3 are discussed when treating specific operating system examples, in Chapters 6 and 13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416222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 The first major advance in dealing with the problems of concurrent processes</a:t>
            </a:r>
          </a:p>
          <a:p>
            <a:r>
              <a:rPr lang="en-US" sz="1200" kern="1200" baseline="0" dirty="0" smtClean="0">
                <a:solidFill>
                  <a:schemeClr val="tx1"/>
                </a:solidFill>
                <a:latin typeface="+mn-lt"/>
                <a:ea typeface="+mn-ea"/>
                <a:cs typeface="+mn-cs"/>
              </a:rPr>
              <a:t>came in 1965 with </a:t>
            </a:r>
            <a:r>
              <a:rPr lang="en-US" sz="1200" kern="1200" baseline="0" dirty="0" err="1" smtClean="0">
                <a:solidFill>
                  <a:schemeClr val="tx1"/>
                </a:solidFill>
                <a:latin typeface="+mn-lt"/>
                <a:ea typeface="+mn-ea"/>
                <a:cs typeface="+mn-cs"/>
              </a:rPr>
              <a:t>Dijkstra’s</a:t>
            </a:r>
            <a:r>
              <a:rPr lang="en-US" sz="1200" kern="1200" baseline="0" dirty="0" smtClean="0">
                <a:solidFill>
                  <a:schemeClr val="tx1"/>
                </a:solidFill>
                <a:latin typeface="+mn-lt"/>
                <a:ea typeface="+mn-ea"/>
                <a:cs typeface="+mn-cs"/>
              </a:rPr>
              <a:t> treatise [DIJK65]. </a:t>
            </a:r>
            <a:r>
              <a:rPr lang="en-US" sz="1200" kern="1200" baseline="0" dirty="0" err="1" smtClean="0">
                <a:solidFill>
                  <a:schemeClr val="tx1"/>
                </a:solidFill>
                <a:latin typeface="+mn-lt"/>
                <a:ea typeface="+mn-ea"/>
                <a:cs typeface="+mn-cs"/>
              </a:rPr>
              <a:t>Dijkstra</a:t>
            </a:r>
            <a:r>
              <a:rPr lang="en-US" sz="1200" kern="1200" baseline="0" dirty="0" smtClean="0">
                <a:solidFill>
                  <a:schemeClr val="tx1"/>
                </a:solidFill>
                <a:latin typeface="+mn-lt"/>
                <a:ea typeface="+mn-ea"/>
                <a:cs typeface="+mn-cs"/>
              </a:rPr>
              <a:t> was concerned with the</a:t>
            </a:r>
          </a:p>
          <a:p>
            <a:r>
              <a:rPr lang="en-US" sz="1200" kern="1200" baseline="0" dirty="0" smtClean="0">
                <a:solidFill>
                  <a:schemeClr val="tx1"/>
                </a:solidFill>
                <a:latin typeface="+mn-lt"/>
                <a:ea typeface="+mn-ea"/>
                <a:cs typeface="+mn-cs"/>
              </a:rPr>
              <a:t>design of an OS as a collection of cooperating sequential processes, and with the</a:t>
            </a:r>
          </a:p>
          <a:p>
            <a:r>
              <a:rPr lang="en-US" sz="1200" kern="1200" baseline="0" dirty="0" smtClean="0">
                <a:solidFill>
                  <a:schemeClr val="tx1"/>
                </a:solidFill>
                <a:latin typeface="+mn-lt"/>
                <a:ea typeface="+mn-ea"/>
                <a:cs typeface="+mn-cs"/>
              </a:rPr>
              <a:t>development of efficient and reliable mechanisms for supporting cooperation. These</a:t>
            </a:r>
          </a:p>
          <a:p>
            <a:r>
              <a:rPr lang="en-US" sz="1200" kern="1200" baseline="0" dirty="0" smtClean="0">
                <a:solidFill>
                  <a:schemeClr val="tx1"/>
                </a:solidFill>
                <a:latin typeface="+mn-lt"/>
                <a:ea typeface="+mn-ea"/>
                <a:cs typeface="+mn-cs"/>
              </a:rPr>
              <a:t>mechanisms can just as readily be used by user processes if the processor and OS</a:t>
            </a:r>
          </a:p>
          <a:p>
            <a:r>
              <a:rPr lang="en-US" sz="1200" kern="1200" baseline="0" dirty="0" smtClean="0">
                <a:solidFill>
                  <a:schemeClr val="tx1"/>
                </a:solidFill>
                <a:latin typeface="+mn-lt"/>
                <a:ea typeface="+mn-ea"/>
                <a:cs typeface="+mn-cs"/>
              </a:rPr>
              <a:t>make the mechanisms available.</a:t>
            </a:r>
            <a:endParaRPr lang="en-US" sz="1200" b="0" kern="1200" baseline="0" dirty="0" smtClean="0">
              <a:solidFill>
                <a:schemeClr val="tx1"/>
              </a:solidFill>
              <a:latin typeface="+mn-lt"/>
              <a:ea typeface="+mn-ea"/>
              <a:cs typeface="+mn-cs"/>
            </a:endParaRP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b="0" kern="1200" baseline="0" dirty="0" err="1" smtClean="0">
                <a:solidFill>
                  <a:schemeClr val="tx1"/>
                </a:solidFill>
                <a:latin typeface="+mn-lt"/>
                <a:ea typeface="+mn-ea"/>
                <a:cs typeface="+mn-cs"/>
              </a:rPr>
              <a:t>s</a:t>
            </a:r>
            <a:r>
              <a:rPr lang="en-US" sz="1200" b="0" kern="1200" baseline="0" dirty="0" smtClean="0">
                <a:solidFill>
                  <a:schemeClr val="tx1"/>
                </a:solidFill>
                <a:latin typeface="+mn-lt"/>
                <a:ea typeface="+mn-ea"/>
                <a:cs typeface="+mn-cs"/>
              </a:rPr>
              <a:t> , a process executes the primitive </a:t>
            </a:r>
            <a:r>
              <a:rPr lang="en-US" sz="1200" b="0" kern="1200" baseline="0" dirty="0" err="1" smtClean="0">
                <a:solidFill>
                  <a:schemeClr val="tx1"/>
                </a:solidFill>
                <a:latin typeface="+mn-lt"/>
                <a:ea typeface="+mn-ea"/>
                <a:cs typeface="+mn-cs"/>
              </a:rPr>
              <a:t>semSignal(s</a:t>
            </a:r>
            <a:r>
              <a:rPr lang="en-US" sz="1200" b="0" kern="1200" baseline="0" dirty="0" smtClean="0">
                <a:solidFill>
                  <a:schemeClr val="tx1"/>
                </a:solidFill>
                <a:latin typeface="+mn-lt"/>
                <a:ea typeface="+mn-ea"/>
                <a:cs typeface="+mn-cs"/>
              </a:rPr>
              <a:t>) . To receive a signal via semaphore </a:t>
            </a:r>
            <a:r>
              <a:rPr lang="en-US" sz="1200" b="0" kern="1200" baseline="0" dirty="0" err="1" smtClean="0">
                <a:solidFill>
                  <a:schemeClr val="tx1"/>
                </a:solidFill>
                <a:latin typeface="+mn-lt"/>
                <a:ea typeface="+mn-ea"/>
                <a:cs typeface="+mn-cs"/>
              </a:rPr>
              <a:t>s</a:t>
            </a:r>
            <a:r>
              <a:rPr lang="en-US" sz="1200" b="0" kern="1200" baseline="0" dirty="0" smtClean="0">
                <a:solidFill>
                  <a:schemeClr val="tx1"/>
                </a:solidFill>
                <a:latin typeface="+mn-lt"/>
                <a:ea typeface="+mn-ea"/>
                <a:cs typeface="+mn-cs"/>
              </a:rPr>
              <a:t> , a process executes the primitive </a:t>
            </a:r>
            <a:r>
              <a:rPr lang="en-US" sz="1200" b="0" kern="1200" baseline="0" dirty="0" err="1" smtClean="0">
                <a:solidFill>
                  <a:schemeClr val="tx1"/>
                </a:solidFill>
                <a:latin typeface="+mn-lt"/>
                <a:ea typeface="+mn-ea"/>
                <a:cs typeface="+mn-cs"/>
              </a:rPr>
              <a:t>semWait(s</a:t>
            </a:r>
            <a:r>
              <a:rPr lang="en-US" sz="1200" b="0" kern="1200" baseline="0" dirty="0" smtClean="0">
                <a:solidFill>
                  <a:schemeClr val="tx1"/>
                </a:solidFill>
                <a:latin typeface="+mn-lt"/>
                <a:ea typeface="+mn-ea"/>
                <a:cs typeface="+mn-cs"/>
              </a:rPr>
              <a:t>) ; if the corresponding signal has not yet been transmitted, the process is suspended until the transmission takes place.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To achieve the desired effect, we can view the semaphore as a variable that has an integer value upon which only three operations are defined:</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A semaphore may be initialized to a nonnegative integer value.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The </a:t>
            </a:r>
            <a:r>
              <a:rPr lang="en-US" sz="1200" b="0" kern="1200" baseline="0" dirty="0" err="1" smtClean="0">
                <a:solidFill>
                  <a:schemeClr val="tx1"/>
                </a:solidFill>
                <a:latin typeface="+mn-lt"/>
                <a:ea typeface="+mn-ea"/>
                <a:cs typeface="+mn-cs"/>
              </a:rPr>
              <a:t>semWait</a:t>
            </a:r>
            <a:r>
              <a:rPr lang="en-US" sz="1200" b="0" kern="1200" baseline="0" dirty="0" smtClean="0">
                <a:solidFill>
                  <a:schemeClr val="tx1"/>
                </a:solidFill>
                <a:latin typeface="+mn-lt"/>
                <a:ea typeface="+mn-ea"/>
                <a:cs typeface="+mn-cs"/>
              </a:rPr>
              <a:t> operation decrements the semaphore value. If the value becomes negative, then the process executing the </a:t>
            </a:r>
            <a:r>
              <a:rPr lang="en-US" sz="1200" b="0" kern="1200" baseline="0" dirty="0" err="1" smtClean="0">
                <a:solidFill>
                  <a:schemeClr val="tx1"/>
                </a:solidFill>
                <a:latin typeface="+mn-lt"/>
                <a:ea typeface="+mn-ea"/>
                <a:cs typeface="+mn-cs"/>
              </a:rPr>
              <a:t>semWait</a:t>
            </a:r>
            <a:r>
              <a:rPr lang="en-US" sz="1200" b="0" kern="1200" baseline="0" dirty="0" smtClean="0">
                <a:solidFill>
                  <a:schemeClr val="tx1"/>
                </a:solidFill>
                <a:latin typeface="+mn-lt"/>
                <a:ea typeface="+mn-ea"/>
                <a:cs typeface="+mn-cs"/>
              </a:rPr>
              <a:t> is blocked.</a:t>
            </a:r>
          </a:p>
          <a:p>
            <a:r>
              <a:rPr lang="en-US" sz="1200" b="0" kern="1200" baseline="0" dirty="0" smtClean="0">
                <a:solidFill>
                  <a:schemeClr val="tx1"/>
                </a:solidFill>
                <a:latin typeface="+mn-lt"/>
                <a:ea typeface="+mn-ea"/>
                <a:cs typeface="+mn-cs"/>
              </a:rPr>
              <a:t>Otherwise, the process continues execution.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The </a:t>
            </a:r>
            <a:r>
              <a:rPr lang="en-US" sz="1200" b="0" kern="1200" baseline="0" dirty="0" err="1" smtClean="0">
                <a:solidFill>
                  <a:schemeClr val="tx1"/>
                </a:solidFill>
                <a:latin typeface="+mn-lt"/>
                <a:ea typeface="+mn-ea"/>
                <a:cs typeface="+mn-cs"/>
              </a:rPr>
              <a:t>semSignal</a:t>
            </a:r>
            <a:r>
              <a:rPr lang="en-US" sz="1200" b="0" kern="1200" baseline="0" dirty="0" smtClean="0">
                <a:solidFill>
                  <a:schemeClr val="tx1"/>
                </a:solidFill>
                <a:latin typeface="+mn-lt"/>
                <a:ea typeface="+mn-ea"/>
                <a:cs typeface="+mn-cs"/>
              </a:rPr>
              <a:t> operation increments the semaphore value. If the resulting value is less than or equal to zero, then a process blocked by a </a:t>
            </a:r>
            <a:r>
              <a:rPr lang="en-US" sz="1200" b="0" kern="1200" baseline="0" dirty="0" err="1" smtClean="0">
                <a:solidFill>
                  <a:schemeClr val="tx1"/>
                </a:solidFill>
                <a:latin typeface="+mn-lt"/>
                <a:ea typeface="+mn-ea"/>
                <a:cs typeface="+mn-cs"/>
              </a:rPr>
              <a:t>semWait</a:t>
            </a:r>
            <a:r>
              <a:rPr lang="en-US" sz="1200" b="0" kern="1200" baseline="0" dirty="0" smtClean="0">
                <a:solidFill>
                  <a:schemeClr val="tx1"/>
                </a:solidFill>
                <a:latin typeface="+mn-lt"/>
                <a:ea typeface="+mn-ea"/>
                <a:cs typeface="+mn-cs"/>
              </a:rPr>
              <a:t> operation, if any, is unblocked.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Other than these three operations, there is no way to inspect or manipulate semaphores.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1132860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[DOWN08] points out three interesting consequences of the semaphore definition: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 general, there is no way to know before a process decrements a semaphore whether it will block or not.</a:t>
            </a:r>
          </a:p>
          <a:p>
            <a:pPr>
              <a:buFont typeface="Arial"/>
              <a:buChar char="•"/>
            </a:pPr>
            <a:endParaRPr lang="en-US" sz="1200" kern="1200" baseline="0" dirty="0" smtClean="0">
              <a:solidFill>
                <a:schemeClr val="tx1"/>
              </a:solidFill>
              <a:latin typeface="+mn-lt"/>
              <a:ea typeface="+mn-ea"/>
              <a:cs typeface="+mn-cs"/>
            </a:endParaRPr>
          </a:p>
          <a:p>
            <a:pPr>
              <a:buFont typeface="Arial"/>
              <a:buChar char="•"/>
            </a:pPr>
            <a:r>
              <a:rPr lang="en-US" sz="1200" kern="1200" baseline="0" dirty="0" smtClean="0">
                <a:solidFill>
                  <a:schemeClr val="tx1"/>
                </a:solidFill>
                <a:latin typeface="+mn-lt"/>
                <a:ea typeface="+mn-ea"/>
                <a:cs typeface="+mn-cs"/>
              </a:rPr>
              <a:t>After a process increments a semaphore and another process gets woken up, both processes continue running concurrently. There is no way to know which process, if either, will continue immediately on a uniprocessor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you signal a semaphore, you don’t necessarily know whether another process is waiting, so the number of unblocked processes may be zero or one.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415140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5.6 suggests a more formal definition of the primitives for semaphores.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primitives are assumed to be atomic.</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5361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A more restricted version, known as the </a:t>
            </a:r>
            <a:r>
              <a:rPr lang="en-US" sz="1200" b="1" kern="1200" baseline="0" dirty="0" smtClean="0">
                <a:solidFill>
                  <a:schemeClr val="tx1"/>
                </a:solidFill>
                <a:latin typeface="+mn-lt"/>
                <a:ea typeface="+mn-ea"/>
                <a:cs typeface="+mn-cs"/>
              </a:rPr>
              <a:t>binary semaphore , </a:t>
            </a:r>
            <a:r>
              <a:rPr lang="en-US" sz="1200" b="0" kern="1200" baseline="0" dirty="0" smtClean="0">
                <a:solidFill>
                  <a:schemeClr val="tx1"/>
                </a:solidFill>
                <a:latin typeface="+mn-lt"/>
                <a:ea typeface="+mn-ea"/>
                <a:cs typeface="+mn-cs"/>
              </a:rPr>
              <a:t>is defined in Figure 5.7 . </a:t>
            </a:r>
            <a:r>
              <a:rPr lang="en-US" sz="1200" kern="1200" baseline="0" dirty="0" smtClean="0">
                <a:solidFill>
                  <a:schemeClr val="tx1"/>
                </a:solidFill>
                <a:latin typeface="+mn-lt"/>
                <a:ea typeface="+mn-ea"/>
                <a:cs typeface="+mn-cs"/>
              </a:rPr>
              <a:t>A binary semaphore may only take on the values 0 and 1 and can be defined by the following three operations: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A binary semaphore may be initialized to 0 or 1.</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The </a:t>
            </a:r>
            <a:r>
              <a:rPr lang="en-US" sz="1200" b="0" kern="1200" baseline="0" dirty="0" err="1" smtClean="0">
                <a:solidFill>
                  <a:schemeClr val="tx1"/>
                </a:solidFill>
                <a:latin typeface="+mn-lt"/>
                <a:ea typeface="+mn-ea"/>
                <a:cs typeface="+mn-cs"/>
              </a:rPr>
              <a:t>semWaitB</a:t>
            </a:r>
            <a:r>
              <a:rPr lang="en-US" sz="1200" b="0" kern="1200" baseline="0" dirty="0" smtClean="0">
                <a:solidFill>
                  <a:schemeClr val="tx1"/>
                </a:solidFill>
                <a:latin typeface="+mn-lt"/>
                <a:ea typeface="+mn-ea"/>
                <a:cs typeface="+mn-cs"/>
              </a:rPr>
              <a:t> operation checks the semaphore value</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If the value is zero, </a:t>
            </a:r>
            <a:r>
              <a:rPr lang="en-US" sz="1200" kern="1200" baseline="0" dirty="0" smtClean="0">
                <a:solidFill>
                  <a:schemeClr val="tx1"/>
                </a:solidFill>
                <a:latin typeface="+mn-lt"/>
                <a:ea typeface="+mn-ea"/>
                <a:cs typeface="+mn-cs"/>
              </a:rPr>
              <a:t>then the process executing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is blocked. If the value is one, then the value is changed to zero and the process continues execution.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The </a:t>
            </a:r>
            <a:r>
              <a:rPr lang="en-US" sz="1200" b="0" kern="1200" baseline="0" dirty="0" err="1" smtClean="0">
                <a:solidFill>
                  <a:schemeClr val="tx1"/>
                </a:solidFill>
                <a:latin typeface="+mn-lt"/>
                <a:ea typeface="+mn-ea"/>
                <a:cs typeface="+mn-cs"/>
              </a:rPr>
              <a:t>semSignalB</a:t>
            </a:r>
            <a:r>
              <a:rPr lang="en-US" sz="1200" b="0" kern="1200" baseline="0" dirty="0" smtClean="0">
                <a:solidFill>
                  <a:schemeClr val="tx1"/>
                </a:solidFill>
                <a:latin typeface="+mn-lt"/>
                <a:ea typeface="+mn-ea"/>
                <a:cs typeface="+mn-cs"/>
              </a:rPr>
              <a:t> operation checks to see if any processes are blocked</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on this semaphore (semaphore value equals 0). If so, then a process blocked by a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is unblocked. If no processes are blocked, then the value of the semaphore is set to one.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principle, it should be easier to implement the binary semaphore, and it can be shown that it has the same expressive power as the general semaphore (see Problem 5.19). To contrast the two types of semaphores, the </a:t>
            </a:r>
            <a:r>
              <a:rPr lang="en-US" sz="1200" kern="1200" baseline="0" dirty="0" err="1" smtClean="0">
                <a:solidFill>
                  <a:schemeClr val="tx1"/>
                </a:solidFill>
                <a:latin typeface="+mn-lt"/>
                <a:ea typeface="+mn-ea"/>
                <a:cs typeface="+mn-cs"/>
              </a:rPr>
              <a:t>nonbinary</a:t>
            </a:r>
            <a:r>
              <a:rPr lang="en-US" sz="1200" kern="1200" baseline="0" dirty="0" smtClean="0">
                <a:solidFill>
                  <a:schemeClr val="tx1"/>
                </a:solidFill>
                <a:latin typeface="+mn-lt"/>
                <a:ea typeface="+mn-ea"/>
                <a:cs typeface="+mn-cs"/>
              </a:rPr>
              <a:t> semaphore is often referred to as either a </a:t>
            </a:r>
            <a:r>
              <a:rPr lang="en-US" sz="1200" b="1" kern="1200" baseline="0" dirty="0" smtClean="0">
                <a:solidFill>
                  <a:schemeClr val="tx1"/>
                </a:solidFill>
                <a:latin typeface="+mn-lt"/>
                <a:ea typeface="+mn-ea"/>
                <a:cs typeface="+mn-cs"/>
              </a:rPr>
              <a:t>counting semaphore </a:t>
            </a:r>
            <a:r>
              <a:rPr lang="en-US" sz="1200" b="0" kern="1200" baseline="0" dirty="0" smtClean="0">
                <a:solidFill>
                  <a:schemeClr val="tx1"/>
                </a:solidFill>
                <a:latin typeface="+mn-lt"/>
                <a:ea typeface="+mn-ea"/>
                <a:cs typeface="+mn-cs"/>
              </a:rPr>
              <a:t>or a</a:t>
            </a:r>
            <a:r>
              <a:rPr lang="en-US" sz="1200" b="1" kern="1200" baseline="0" dirty="0" smtClean="0">
                <a:solidFill>
                  <a:schemeClr val="tx1"/>
                </a:solidFill>
                <a:latin typeface="+mn-lt"/>
                <a:ea typeface="+mn-ea"/>
                <a:cs typeface="+mn-cs"/>
              </a:rPr>
              <a:t> general semaphore .</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concept related to the binary semaphore is the mutual exclusion lock</a:t>
            </a:r>
          </a:p>
          <a:p>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 A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a programming flag used to grab and release an object. When</a:t>
            </a:r>
          </a:p>
          <a:p>
            <a:r>
              <a:rPr lang="en-US" sz="1200" kern="1200" baseline="0" dirty="0" smtClean="0">
                <a:solidFill>
                  <a:schemeClr val="tx1"/>
                </a:solidFill>
                <a:latin typeface="+mn-lt"/>
                <a:ea typeface="+mn-ea"/>
                <a:cs typeface="+mn-cs"/>
              </a:rPr>
              <a:t>data are acquired that cannot be shared or processing is started that cannot be</a:t>
            </a:r>
          </a:p>
          <a:p>
            <a:r>
              <a:rPr lang="en-US" sz="1200" kern="1200" baseline="0" dirty="0" smtClean="0">
                <a:solidFill>
                  <a:schemeClr val="tx1"/>
                </a:solidFill>
                <a:latin typeface="+mn-lt"/>
                <a:ea typeface="+mn-ea"/>
                <a:cs typeface="+mn-cs"/>
              </a:rPr>
              <a:t>performed simultaneously elsewhere in the system,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set to lock (typically</a:t>
            </a:r>
          </a:p>
          <a:p>
            <a:r>
              <a:rPr lang="en-US" sz="1200" kern="1200" baseline="0" dirty="0" smtClean="0">
                <a:solidFill>
                  <a:schemeClr val="tx1"/>
                </a:solidFill>
                <a:latin typeface="+mn-lt"/>
                <a:ea typeface="+mn-ea"/>
                <a:cs typeface="+mn-cs"/>
              </a:rPr>
              <a:t>zero), which blocks other attempts to use it.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set to unlock</a:t>
            </a:r>
          </a:p>
          <a:p>
            <a:r>
              <a:rPr lang="en-US" sz="1200" kern="1200" baseline="0" dirty="0" smtClean="0">
                <a:solidFill>
                  <a:schemeClr val="tx1"/>
                </a:solidFill>
                <a:latin typeface="+mn-lt"/>
                <a:ea typeface="+mn-ea"/>
                <a:cs typeface="+mn-cs"/>
              </a:rPr>
              <a:t>when the data are no longer needed or the routine is finished. A key difference</a:t>
            </a:r>
          </a:p>
          <a:p>
            <a:r>
              <a:rPr lang="en-US" sz="1200" kern="1200" baseline="0" dirty="0" smtClean="0">
                <a:solidFill>
                  <a:schemeClr val="tx1"/>
                </a:solidFill>
                <a:latin typeface="+mn-lt"/>
                <a:ea typeface="+mn-ea"/>
                <a:cs typeface="+mn-cs"/>
              </a:rPr>
              <a:t>between the a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and a binary semaphore is that the process that locks the</a:t>
            </a:r>
          </a:p>
          <a:p>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(sets the value to zero) must be the one to unlock it (sets the value to 1). In</a:t>
            </a:r>
          </a:p>
          <a:p>
            <a:r>
              <a:rPr lang="en-US" sz="1200" kern="1200" baseline="0" dirty="0" smtClean="0">
                <a:solidFill>
                  <a:schemeClr val="tx1"/>
                </a:solidFill>
                <a:latin typeface="+mn-lt"/>
                <a:ea typeface="+mn-ea"/>
                <a:cs typeface="+mn-cs"/>
              </a:rPr>
              <a:t>contrast, it is possible for one process to lock a binary semaphore and for another</a:t>
            </a:r>
          </a:p>
          <a:p>
            <a:r>
              <a:rPr lang="en-US" sz="1200" kern="1200" baseline="0" dirty="0" smtClean="0">
                <a:solidFill>
                  <a:schemeClr val="tx1"/>
                </a:solidFill>
                <a:latin typeface="+mn-lt"/>
                <a:ea typeface="+mn-ea"/>
                <a:cs typeface="+mn-cs"/>
              </a:rPr>
              <a:t>to unlock it.</a:t>
            </a:r>
            <a:endParaRPr lang="en-US" sz="1200" b="1"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4070105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both counting semaphores and binary semaphores, a queue is used to hold processes waiting on the semaphore. The question arises of the order in which processes are removed from such a queue. The fairest removal policy is first-in-first-out (FIFO): The process that has been blocked the longest is released from the queue first; a semaphore whose definition includes this policy is called a </a:t>
            </a:r>
            <a:r>
              <a:rPr lang="en-US" sz="1200" b="1" kern="1200" baseline="0" dirty="0" smtClean="0">
                <a:solidFill>
                  <a:schemeClr val="tx1"/>
                </a:solidFill>
                <a:latin typeface="+mn-lt"/>
                <a:ea typeface="+mn-ea"/>
                <a:cs typeface="+mn-cs"/>
              </a:rPr>
              <a:t>strong semaphore . </a:t>
            </a:r>
            <a:r>
              <a:rPr lang="en-US" sz="1200" b="0" kern="1200" baseline="0" dirty="0" smtClean="0">
                <a:solidFill>
                  <a:schemeClr val="tx1"/>
                </a:solidFill>
                <a:latin typeface="+mn-lt"/>
                <a:ea typeface="+mn-ea"/>
                <a:cs typeface="+mn-cs"/>
              </a:rPr>
              <a:t>A semaphore that does not specify the order in which processes </a:t>
            </a:r>
            <a:r>
              <a:rPr lang="en-US" sz="1200" kern="1200" baseline="0" dirty="0" smtClean="0">
                <a:solidFill>
                  <a:schemeClr val="tx1"/>
                </a:solidFill>
                <a:latin typeface="+mn-lt"/>
                <a:ea typeface="+mn-ea"/>
                <a:cs typeface="+mn-cs"/>
              </a:rPr>
              <a:t>are removed from the queue is a </a:t>
            </a:r>
            <a:r>
              <a:rPr lang="en-US" sz="1200" b="1" kern="1200" baseline="0" dirty="0" smtClean="0">
                <a:solidFill>
                  <a:schemeClr val="tx1"/>
                </a:solidFill>
                <a:latin typeface="+mn-lt"/>
                <a:ea typeface="+mn-ea"/>
                <a:cs typeface="+mn-cs"/>
              </a:rPr>
              <a:t>weak semaphore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extLst>
      <p:ext uri="{BB962C8B-B14F-4D97-AF65-F5344CB8AC3E}">
        <p14:creationId xmlns:p14="http://schemas.microsoft.com/office/powerpoint/2010/main" val="311856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5.8  is an example of the operation of a strong semaphore. Here processes A, B, and C depend on a result from process D. Initially (1), A is running;</a:t>
            </a:r>
          </a:p>
          <a:p>
            <a:r>
              <a:rPr lang="en-US" sz="1200" kern="1200" baseline="0" dirty="0" smtClean="0">
                <a:solidFill>
                  <a:schemeClr val="tx1"/>
                </a:solidFill>
                <a:latin typeface="+mn-lt"/>
                <a:ea typeface="+mn-ea"/>
                <a:cs typeface="+mn-cs"/>
              </a:rPr>
              <a:t>B, C, and D are ready; and the semaphore count is 1, indicating that one of D’s results is available. When A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on semaphore </a:t>
            </a:r>
            <a:r>
              <a:rPr lang="en-US" sz="1200" i="1" kern="1200" baseline="0" dirty="0" err="1" smtClean="0">
                <a:solidFill>
                  <a:schemeClr val="tx1"/>
                </a:solidFill>
                <a:latin typeface="+mn-lt"/>
                <a:ea typeface="+mn-ea"/>
                <a:cs typeface="+mn-cs"/>
              </a:rPr>
              <a:t>s</a:t>
            </a:r>
            <a:r>
              <a:rPr lang="en-US" sz="1200" i="1" kern="1200" baseline="0" dirty="0" smtClean="0">
                <a:solidFill>
                  <a:schemeClr val="tx1"/>
                </a:solidFill>
                <a:latin typeface="+mn-lt"/>
                <a:ea typeface="+mn-ea"/>
                <a:cs typeface="+mn-cs"/>
              </a:rPr>
              <a:t> , </a:t>
            </a:r>
            <a:r>
              <a:rPr lang="en-US" sz="1200" kern="1200" baseline="0" dirty="0" smtClean="0">
                <a:solidFill>
                  <a:schemeClr val="tx1"/>
                </a:solidFill>
                <a:latin typeface="+mn-lt"/>
                <a:ea typeface="+mn-ea"/>
                <a:cs typeface="+mn-cs"/>
              </a:rPr>
              <a:t>the semaphore decrements to 0, and A can continue to execute; subsequently it rejoins the ready queue. Then B runs (2), eventually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and is blocked, allowing D to run (3). When D completes a new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instruction, which allows B to move to the ready queue (4). D rejoins the ready queue and C begins to run (5) but is blocked when it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Similarly, A and B run and are blocked on the semaphore, allowing D to resume execution (6). When D has a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 which transfers C to the ready queue. Later cycles of D will release A and B from the Blocked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extLst>
      <p:ext uri="{BB962C8B-B14F-4D97-AF65-F5344CB8AC3E}">
        <p14:creationId xmlns:p14="http://schemas.microsoft.com/office/powerpoint/2010/main" val="197075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race condition occurs when multiple processes or threads read and write data items so that the final result depends on the order of execution of instructions in the multiple processes. Let us consider two simple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a first example, suppose that two processes, P1 and P2, share the global variable a . At some point in its execution, P1 updates a to the value 1, and at some point in its execution, P2 updates a to the value 2. Thus, the two tasks are in a race to write variable a . In this example, the “loser” of the race (the process that updates last) determines the final value of 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our second example, consider two process, P3 and P4, that share global variables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and c , with initial values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1 and c = 2 . At some point in its execution, P3 executes the assignment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and at some point in its execution, P4 executes the assignment c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Note that the two processes update different variables. However, the final values of the two variables depend on the order in which the two processes execute these two assignments. If P3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3 and c = 5 . If P4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4 and c = 3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Appendix A includes a discussion of race conditions using semaphores as an example.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extLst>
      <p:ext uri="{BB962C8B-B14F-4D97-AF65-F5344CB8AC3E}">
        <p14:creationId xmlns:p14="http://schemas.microsoft.com/office/powerpoint/2010/main" val="163730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For the mutual exclusion algorithm discussed in the next subsection and illustrated in Figure 5.9 , strong semaphores guarantee freedom from starvation, while weak semaphores do not. We will assume strong semaphores because they are more convenient and because this is the form of semaphore typically provided by operating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5.9 shows a straightforward solution to the mutual exclusion problem using a semaphore </a:t>
            </a:r>
            <a:r>
              <a:rPr lang="en-US" sz="1200" i="1" kern="1200" baseline="0" dirty="0" err="1" smtClean="0">
                <a:solidFill>
                  <a:schemeClr val="tx1"/>
                </a:solidFill>
                <a:latin typeface="+mn-lt"/>
                <a:ea typeface="+mn-ea"/>
                <a:cs typeface="+mn-cs"/>
              </a:rPr>
              <a:t>s</a:t>
            </a:r>
            <a:r>
              <a:rPr lang="en-US" sz="1200" i="1" kern="1200" baseline="0" dirty="0" smtClean="0">
                <a:solidFill>
                  <a:schemeClr val="tx1"/>
                </a:solidFill>
                <a:latin typeface="+mn-lt"/>
                <a:ea typeface="+mn-ea"/>
                <a:cs typeface="+mn-cs"/>
              </a:rPr>
              <a:t> (compare Figure 5.4 ). Consider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processes, identified in the array P (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 all of which need access to the same resource. Each process has a critical section </a:t>
            </a:r>
            <a:r>
              <a:rPr lang="en-US" sz="1200" kern="1200" baseline="0" dirty="0" smtClean="0">
                <a:solidFill>
                  <a:schemeClr val="tx1"/>
                </a:solidFill>
                <a:latin typeface="+mn-lt"/>
                <a:ea typeface="+mn-ea"/>
                <a:cs typeface="+mn-cs"/>
              </a:rPr>
              <a:t>used to access the resource. In each process, a </a:t>
            </a:r>
            <a:r>
              <a:rPr lang="en-US" sz="1200" kern="1200" baseline="0" dirty="0" err="1" smtClean="0">
                <a:solidFill>
                  <a:schemeClr val="tx1"/>
                </a:solidFill>
                <a:latin typeface="+mn-lt"/>
                <a:ea typeface="+mn-ea"/>
                <a:cs typeface="+mn-cs"/>
              </a:rPr>
              <a:t>semWait(s</a:t>
            </a:r>
            <a:r>
              <a:rPr lang="en-US" sz="1200" kern="1200" baseline="0" dirty="0" smtClean="0">
                <a:solidFill>
                  <a:schemeClr val="tx1"/>
                </a:solidFill>
                <a:latin typeface="+mn-lt"/>
                <a:ea typeface="+mn-ea"/>
                <a:cs typeface="+mn-cs"/>
              </a:rPr>
              <a:t>) is executed just before its critical section. If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becomes negative, the process is blocked. If the value is 1, then it is decremented to 0 and the process immediately enters its critical section; because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no longer positive, no other process will be able to enter its critical 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semaphore is initialized to 1. Thus, the first process that executes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will be able to enter the critical section immediately, setting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to 0. Any other process attempting to enter the critical section will find it busy and will be blocked, setting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to –1. Any number of processes may attempt entry; each such unsuccessful attempt results in a further decrement of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When the process that initially entered its critical section departs,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incremented and one of the blocked processes (if any) is removed from the queue of blocked processes associated with the semaphore and put in a Ready state. When it is next scheduled by the OS, it may enter the critical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extLst>
      <p:ext uri="{BB962C8B-B14F-4D97-AF65-F5344CB8AC3E}">
        <p14:creationId xmlns:p14="http://schemas.microsoft.com/office/powerpoint/2010/main" val="3431937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5.10, based on one in [BACO03], shows a possible sequence for three</a:t>
            </a:r>
          </a:p>
          <a:p>
            <a:r>
              <a:rPr lang="en-US" sz="1200" kern="1200" baseline="0" dirty="0" smtClean="0">
                <a:solidFill>
                  <a:schemeClr val="tx1"/>
                </a:solidFill>
                <a:latin typeface="+mn-lt"/>
                <a:ea typeface="+mn-ea"/>
                <a:cs typeface="+mn-cs"/>
              </a:rPr>
              <a:t>processes using the mutual exclusion discipline of Figure 5.9. In this example three</a:t>
            </a:r>
          </a:p>
          <a:p>
            <a:r>
              <a:rPr lang="en-US" sz="1200" kern="1200" baseline="0" dirty="0" smtClean="0">
                <a:solidFill>
                  <a:schemeClr val="tx1"/>
                </a:solidFill>
                <a:latin typeface="+mn-lt"/>
                <a:ea typeface="+mn-ea"/>
                <a:cs typeface="+mn-cs"/>
              </a:rPr>
              <a:t>processes (A, B, C) access a shared resource protected by the semaphore lock .</a:t>
            </a:r>
          </a:p>
          <a:p>
            <a:r>
              <a:rPr lang="en-US" sz="1200" kern="1200" baseline="0" dirty="0" smtClean="0">
                <a:solidFill>
                  <a:schemeClr val="tx1"/>
                </a:solidFill>
                <a:latin typeface="+mn-lt"/>
                <a:ea typeface="+mn-ea"/>
                <a:cs typeface="+mn-cs"/>
              </a:rPr>
              <a:t>Process A executes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(lock) ; because the semaphore has a value of 1 at</a:t>
            </a:r>
          </a:p>
          <a:p>
            <a:r>
              <a:rPr lang="en-US" sz="1200" kern="1200" baseline="0" dirty="0" smtClean="0">
                <a:solidFill>
                  <a:schemeClr val="tx1"/>
                </a:solidFill>
                <a:latin typeface="+mn-lt"/>
                <a:ea typeface="+mn-ea"/>
                <a:cs typeface="+mn-cs"/>
              </a:rPr>
              <a:t>the time of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 can immediately enter its critical section and</a:t>
            </a:r>
          </a:p>
          <a:p>
            <a:r>
              <a:rPr lang="en-US" sz="1200" kern="1200" baseline="0" dirty="0" smtClean="0">
                <a:solidFill>
                  <a:schemeClr val="tx1"/>
                </a:solidFill>
                <a:latin typeface="+mn-lt"/>
                <a:ea typeface="+mn-ea"/>
                <a:cs typeface="+mn-cs"/>
              </a:rPr>
              <a:t>the semaphore takes on the value 0. While A is in its critical section, both B and</a:t>
            </a:r>
          </a:p>
          <a:p>
            <a:r>
              <a:rPr lang="en-US" sz="1200" kern="1200" baseline="0" dirty="0" smtClean="0">
                <a:solidFill>
                  <a:schemeClr val="tx1"/>
                </a:solidFill>
                <a:latin typeface="+mn-lt"/>
                <a:ea typeface="+mn-ea"/>
                <a:cs typeface="+mn-cs"/>
              </a:rPr>
              <a:t>C perform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and are blocked pending the availability of the</a:t>
            </a:r>
          </a:p>
          <a:p>
            <a:r>
              <a:rPr lang="en-US" sz="1200" kern="1200" baseline="0" dirty="0" smtClean="0">
                <a:solidFill>
                  <a:schemeClr val="tx1"/>
                </a:solidFill>
                <a:latin typeface="+mn-lt"/>
                <a:ea typeface="+mn-ea"/>
                <a:cs typeface="+mn-cs"/>
              </a:rPr>
              <a:t>semaphore. When A exits its critical section and performs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(lock) , B,</a:t>
            </a:r>
          </a:p>
          <a:p>
            <a:r>
              <a:rPr lang="en-US" sz="1200" kern="1200" baseline="0" dirty="0" smtClean="0">
                <a:solidFill>
                  <a:schemeClr val="tx1"/>
                </a:solidFill>
                <a:latin typeface="+mn-lt"/>
                <a:ea typeface="+mn-ea"/>
                <a:cs typeface="+mn-cs"/>
              </a:rPr>
              <a:t>which was the first process in the queue, can now enter its critical section.</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extLst>
      <p:ext uri="{BB962C8B-B14F-4D97-AF65-F5344CB8AC3E}">
        <p14:creationId xmlns:p14="http://schemas.microsoft.com/office/powerpoint/2010/main" val="1188167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now examine one of the most common problems faced in concurrent processing: the producer/consumer problem. The general statement is this: There are one or more producers generating some type of data (records, characters) and placing these in a buffer. There is a single consumer that is taking items out of the buffer one at a time. The system is to be constrained to prevent the overlap of buffer operations. That is, only one agent (producer or consumer) may access the buffer at any one time. The problem is to make sure that the producer won’t try to add data into the buffer if it’s full and that the consumer won’t try to remove data from an empty buffer. We will look at a number of solutions to this problem to illustrate both the power and the pitfalls of semaphores.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extLst>
      <p:ext uri="{BB962C8B-B14F-4D97-AF65-F5344CB8AC3E}">
        <p14:creationId xmlns:p14="http://schemas.microsoft.com/office/powerpoint/2010/main" val="680267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The central themes of operating system design are all concerned with the management of processes and threads: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Multiprogramming: The management of multiple processes within a uniprocessor system</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Multiprocessing : The management of multiple processes within a multiprocessor</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Distributed processing: The management of multiple processes executing on multiple, distributed computer systems. The recent proliferation of clusters is a prime example of this type of system.</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extLst>
      <p:ext uri="{BB962C8B-B14F-4D97-AF65-F5344CB8AC3E}">
        <p14:creationId xmlns:p14="http://schemas.microsoft.com/office/powerpoint/2010/main" val="559518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The central themes of operating system design are all concerned with the management of processes and threads: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Multiprogramming: The management of multiple processes within a uniprocessor system</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Multiprocessing : The management of multiple processes within a multiprocessor</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Distributed processing: The management of multiple processes executing on multiple, distributed computer systems. The recent proliferation of clusters is a prime example of this type of system.</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extLst>
      <p:ext uri="{BB962C8B-B14F-4D97-AF65-F5344CB8AC3E}">
        <p14:creationId xmlns:p14="http://schemas.microsoft.com/office/powerpoint/2010/main" val="1280476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The central themes of operating system design are all concerned with the management of processes and threads: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Multiprogramming: The management of multiple processes within a uniprocessor system</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Multiprocessing : The management of multiple processes within a multiprocessor</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Distributed processing: The management of multiple processes executing on multiple, distributed computer systems. The recent proliferation of clusters is a prime example of this type of system.</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extLst>
      <p:ext uri="{BB962C8B-B14F-4D97-AF65-F5344CB8AC3E}">
        <p14:creationId xmlns:p14="http://schemas.microsoft.com/office/powerpoint/2010/main" val="2184497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5.11 illustrates the structure of buffer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The producer can generate items and store them in the buffer at its own pace. Each time, an index ( </a:t>
            </a:r>
            <a:r>
              <a:rPr lang="en-US" sz="1200" i="1" kern="1200" baseline="0" dirty="0" smtClean="0">
                <a:solidFill>
                  <a:schemeClr val="tx1"/>
                </a:solidFill>
                <a:latin typeface="+mn-lt"/>
                <a:ea typeface="+mn-ea"/>
                <a:cs typeface="+mn-cs"/>
              </a:rPr>
              <a:t>in ) into the </a:t>
            </a:r>
            <a:r>
              <a:rPr lang="en-US" sz="1200" kern="1200" baseline="0" dirty="0" smtClean="0">
                <a:solidFill>
                  <a:schemeClr val="tx1"/>
                </a:solidFill>
                <a:latin typeface="+mn-lt"/>
                <a:ea typeface="+mn-ea"/>
                <a:cs typeface="+mn-cs"/>
              </a:rPr>
              <a:t>buffer is incremented. The consumer proceeds in a similar fashion but must make sure that it does not attempt to read from an empty buffer. Hence, the consumer makes sure that the producer has advanced beyond it ( </a:t>
            </a:r>
            <a:r>
              <a:rPr lang="en-US" sz="1200" i="1" kern="1200" baseline="0" dirty="0" smtClean="0">
                <a:solidFill>
                  <a:schemeClr val="tx1"/>
                </a:solidFill>
                <a:latin typeface="+mn-lt"/>
                <a:ea typeface="+mn-ea"/>
                <a:cs typeface="+mn-cs"/>
              </a:rPr>
              <a:t>in &gt; out ) before proceeding.</a:t>
            </a:r>
            <a:endParaRPr lang="en-NZ" dirty="0" smtClean="0"/>
          </a:p>
          <a:p>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extLst>
      <p:ext uri="{BB962C8B-B14F-4D97-AF65-F5344CB8AC3E}">
        <p14:creationId xmlns:p14="http://schemas.microsoft.com/office/powerpoint/2010/main" val="2213971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Let us try to implement this system using binary semaphores. Figure 5.12 is a first attempt. Rather than deal with the indices </a:t>
            </a:r>
            <a:r>
              <a:rPr lang="en-US" sz="1200" i="1" kern="1200" baseline="0" dirty="0" smtClean="0">
                <a:solidFill>
                  <a:schemeClr val="tx1"/>
                </a:solidFill>
                <a:latin typeface="+mn-lt"/>
                <a:ea typeface="+mn-ea"/>
                <a:cs typeface="+mn-cs"/>
              </a:rPr>
              <a:t>in and out , we can simply keep track </a:t>
            </a:r>
            <a:r>
              <a:rPr lang="en-US" sz="1200" kern="1200" baseline="0" dirty="0" smtClean="0">
                <a:solidFill>
                  <a:schemeClr val="tx1"/>
                </a:solidFill>
                <a:latin typeface="+mn-lt"/>
                <a:ea typeface="+mn-ea"/>
                <a:cs typeface="+mn-cs"/>
              </a:rPr>
              <a:t>of the number of items in the buffer, using the integer variable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in – out ). The </a:t>
            </a:r>
            <a:r>
              <a:rPr lang="en-US" sz="1200" kern="1200" baseline="0" dirty="0" smtClean="0">
                <a:solidFill>
                  <a:schemeClr val="tx1"/>
                </a:solidFill>
                <a:latin typeface="+mn-lt"/>
                <a:ea typeface="+mn-ea"/>
                <a:cs typeface="+mn-cs"/>
              </a:rPr>
              <a:t>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used to enforce mutual exclusion; the semaphore delay is used to force the consumer to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if the buffer is empty.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solution seems rather straightforward. The producer is free to add to the buffer at any time. It performs </a:t>
            </a:r>
            <a:r>
              <a:rPr lang="en-US" sz="1200" kern="1200" baseline="0" dirty="0" err="1" smtClean="0">
                <a:solidFill>
                  <a:schemeClr val="tx1"/>
                </a:solidFill>
                <a:latin typeface="+mn-lt"/>
                <a:ea typeface="+mn-ea"/>
                <a:cs typeface="+mn-cs"/>
              </a:rPr>
              <a:t>semWaitB(s</a:t>
            </a:r>
            <a:r>
              <a:rPr lang="en-US" sz="1200" kern="1200" baseline="0" dirty="0" smtClean="0">
                <a:solidFill>
                  <a:schemeClr val="tx1"/>
                </a:solidFill>
                <a:latin typeface="+mn-lt"/>
                <a:ea typeface="+mn-ea"/>
                <a:cs typeface="+mn-cs"/>
              </a:rPr>
              <a:t>) before appending and </a:t>
            </a:r>
            <a:r>
              <a:rPr lang="en-US" sz="1200" kern="1200" baseline="0" dirty="0" err="1" smtClean="0">
                <a:solidFill>
                  <a:schemeClr val="tx1"/>
                </a:solidFill>
                <a:latin typeface="+mn-lt"/>
                <a:ea typeface="+mn-ea"/>
                <a:cs typeface="+mn-cs"/>
              </a:rPr>
              <a:t>semSignalB(s</a:t>
            </a:r>
            <a:r>
              <a:rPr lang="en-US" sz="1200" kern="1200" baseline="0" dirty="0" smtClean="0">
                <a:solidFill>
                  <a:schemeClr val="tx1"/>
                </a:solidFill>
                <a:latin typeface="+mn-lt"/>
                <a:ea typeface="+mn-ea"/>
                <a:cs typeface="+mn-cs"/>
              </a:rPr>
              <a:t>) afterward to prevent the consumer or any other producer from accessing the buffer during the append operation. Also, while in the critical section, the producer increments the value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1, then the buffer was empty just prior </a:t>
            </a:r>
            <a:r>
              <a:rPr lang="en-US" sz="1200" kern="1200" baseline="0" dirty="0" smtClean="0">
                <a:solidFill>
                  <a:schemeClr val="tx1"/>
                </a:solidFill>
                <a:latin typeface="+mn-lt"/>
                <a:ea typeface="+mn-ea"/>
                <a:cs typeface="+mn-cs"/>
              </a:rPr>
              <a:t>to this append, so the producer performs </a:t>
            </a:r>
            <a:r>
              <a:rPr lang="en-US" sz="1200" kern="1200" baseline="0" dirty="0" err="1" smtClean="0">
                <a:solidFill>
                  <a:schemeClr val="tx1"/>
                </a:solidFill>
                <a:latin typeface="+mn-lt"/>
                <a:ea typeface="+mn-ea"/>
                <a:cs typeface="+mn-cs"/>
              </a:rPr>
              <a:t>semSignalB(delay</a:t>
            </a:r>
            <a:r>
              <a:rPr lang="en-US" sz="1200" kern="1200" baseline="0" dirty="0" smtClean="0">
                <a:solidFill>
                  <a:schemeClr val="tx1"/>
                </a:solidFill>
                <a:latin typeface="+mn-lt"/>
                <a:ea typeface="+mn-ea"/>
                <a:cs typeface="+mn-cs"/>
              </a:rPr>
              <a:t>) to alert the consumer of this fact. The consumer begins by waiting for the first item to be produced,</a:t>
            </a:r>
          </a:p>
          <a:p>
            <a:r>
              <a:rPr lang="en-US" sz="1200" kern="1200" baseline="0" dirty="0" smtClean="0">
                <a:solidFill>
                  <a:schemeClr val="tx1"/>
                </a:solidFill>
                <a:latin typeface="+mn-lt"/>
                <a:ea typeface="+mn-ea"/>
                <a:cs typeface="+mn-cs"/>
              </a:rPr>
              <a:t>using </a:t>
            </a:r>
            <a:r>
              <a:rPr lang="en-US" sz="1200" kern="1200" baseline="0" dirty="0" err="1" smtClean="0">
                <a:solidFill>
                  <a:schemeClr val="tx1"/>
                </a:solidFill>
                <a:latin typeface="+mn-lt"/>
                <a:ea typeface="+mn-ea"/>
                <a:cs typeface="+mn-cs"/>
              </a:rPr>
              <a:t>semWaitB(delay</a:t>
            </a:r>
            <a:r>
              <a:rPr lang="en-US" sz="1200" kern="1200" baseline="0" dirty="0" smtClean="0">
                <a:solidFill>
                  <a:schemeClr val="tx1"/>
                </a:solidFill>
                <a:latin typeface="+mn-lt"/>
                <a:ea typeface="+mn-ea"/>
                <a:cs typeface="+mn-cs"/>
              </a:rPr>
              <a:t>) . It then takes an item and decrements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its critical </a:t>
            </a:r>
            <a:r>
              <a:rPr lang="en-US" sz="1200" kern="1200" baseline="0" dirty="0" smtClean="0">
                <a:solidFill>
                  <a:schemeClr val="tx1"/>
                </a:solidFill>
                <a:latin typeface="+mn-lt"/>
                <a:ea typeface="+mn-ea"/>
                <a:cs typeface="+mn-cs"/>
              </a:rPr>
              <a:t>section. If the producer is able to stay ahead of the consumer (a common situation), then the consumer will rarely block on the semaphore delay because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will usually </a:t>
            </a:r>
            <a:r>
              <a:rPr lang="en-US" sz="1200" kern="1200" baseline="0" dirty="0" smtClean="0">
                <a:solidFill>
                  <a:schemeClr val="tx1"/>
                </a:solidFill>
                <a:latin typeface="+mn-lt"/>
                <a:ea typeface="+mn-ea"/>
                <a:cs typeface="+mn-cs"/>
              </a:rPr>
              <a:t>be positive. Hence both producer and consumer run smoothly.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however, a flaw in this program. When the consumer has exhausted the buffer, it needs to reset the delay semaphore so that it will be forced to wait until the producer has placed more items in the buffer. This is the purpose of the statement: </a:t>
            </a:r>
            <a:r>
              <a:rPr lang="en-US" sz="1200" b="1" kern="1200" baseline="0" dirty="0" smtClean="0">
                <a:solidFill>
                  <a:schemeClr val="tx1"/>
                </a:solidFill>
                <a:latin typeface="+mn-lt"/>
                <a:ea typeface="+mn-ea"/>
                <a:cs typeface="+mn-cs"/>
              </a:rPr>
              <a:t>if </a:t>
            </a:r>
            <a:r>
              <a:rPr lang="en-US" sz="1200" b="1" i="1" kern="1200" baseline="0" dirty="0" err="1" smtClean="0">
                <a:solidFill>
                  <a:schemeClr val="tx1"/>
                </a:solidFill>
                <a:latin typeface="+mn-lt"/>
                <a:ea typeface="+mn-ea"/>
                <a:cs typeface="+mn-cs"/>
              </a:rPr>
              <a:t>n</a:t>
            </a:r>
            <a:r>
              <a:rPr lang="en-US" sz="1200" b="1" i="1" kern="1200" baseline="0" dirty="0" smtClean="0">
                <a:solidFill>
                  <a:schemeClr val="tx1"/>
                </a:solidFill>
                <a:latin typeface="+mn-lt"/>
                <a:ea typeface="+mn-ea"/>
                <a:cs typeface="+mn-cs"/>
              </a:rPr>
              <a:t> == 0 </a:t>
            </a:r>
            <a:r>
              <a:rPr lang="en-US" sz="1200" b="1" i="1" kern="1200" baseline="0" dirty="0" err="1" smtClean="0">
                <a:solidFill>
                  <a:schemeClr val="tx1"/>
                </a:solidFill>
                <a:latin typeface="+mn-lt"/>
                <a:ea typeface="+mn-ea"/>
                <a:cs typeface="+mn-cs"/>
              </a:rPr>
              <a:t>semWaitB(delay</a:t>
            </a:r>
            <a:r>
              <a:rPr lang="en-US" sz="1200" b="1" i="1" kern="1200" baseline="0" dirty="0" smtClean="0">
                <a:solidFill>
                  <a:schemeClr val="tx1"/>
                </a:solidFill>
                <a:latin typeface="+mn-lt"/>
                <a:ea typeface="+mn-ea"/>
                <a:cs typeface="+mn-cs"/>
              </a:rPr>
              <a:t>) .</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extLst>
      <p:ext uri="{BB962C8B-B14F-4D97-AF65-F5344CB8AC3E}">
        <p14:creationId xmlns:p14="http://schemas.microsoft.com/office/powerpoint/2010/main" val="1721974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Consider the scenario outlined in Table 5.4 . In line 14, the consumer fails to execute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The consumer did indeed exhaust the buffer and set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to 0 (line 8), but the producer has incremented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before the consumer can test it in line 14. The result is a </a:t>
            </a:r>
            <a:r>
              <a:rPr lang="en-US" sz="1200" kern="1200" baseline="0" dirty="0" err="1" smtClean="0">
                <a:solidFill>
                  <a:schemeClr val="tx1"/>
                </a:solidFill>
                <a:latin typeface="+mn-lt"/>
                <a:ea typeface="+mn-ea"/>
                <a:cs typeface="+mn-cs"/>
              </a:rPr>
              <a:t>semSignalB</a:t>
            </a:r>
            <a:r>
              <a:rPr lang="en-US" sz="1200" kern="1200" baseline="0" dirty="0" smtClean="0">
                <a:solidFill>
                  <a:schemeClr val="tx1"/>
                </a:solidFill>
                <a:latin typeface="+mn-lt"/>
                <a:ea typeface="+mn-ea"/>
                <a:cs typeface="+mn-cs"/>
              </a:rPr>
              <a:t> not matched by a prior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 The value of –1 for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line 20 means that the consumer has </a:t>
            </a:r>
            <a:r>
              <a:rPr lang="en-US" sz="1200" kern="1200" baseline="0" dirty="0" smtClean="0">
                <a:solidFill>
                  <a:schemeClr val="tx1"/>
                </a:solidFill>
                <a:latin typeface="+mn-lt"/>
                <a:ea typeface="+mn-ea"/>
                <a:cs typeface="+mn-cs"/>
              </a:rPr>
              <a:t>consumed an item from the buffer that does not exist. It would not do simply to move the conditional statement inside the critical section of the consumer because this</a:t>
            </a:r>
          </a:p>
          <a:p>
            <a:r>
              <a:rPr lang="en-US" sz="1200" kern="1200" baseline="0" dirty="0" smtClean="0">
                <a:solidFill>
                  <a:schemeClr val="tx1"/>
                </a:solidFill>
                <a:latin typeface="+mn-lt"/>
                <a:ea typeface="+mn-ea"/>
                <a:cs typeface="+mn-cs"/>
              </a:rPr>
              <a:t>could lead to deadlock (e.g., after line 8 of Table 5.4 ).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extLst>
      <p:ext uri="{BB962C8B-B14F-4D97-AF65-F5344CB8AC3E}">
        <p14:creationId xmlns:p14="http://schemas.microsoft.com/office/powerpoint/2010/main" val="1967508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fix for the problem is to introduce an auxiliary variable that can be set in the consumer’s critical section for use later on. This is shown in Figure 5.13 . A careful trace of the logic should convince you that deadlock can no longer occur.</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10445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kern="1200" baseline="0" dirty="0" smtClean="0">
                <a:solidFill>
                  <a:schemeClr val="tx1"/>
                </a:solidFill>
                <a:latin typeface="+mn-lt"/>
                <a:ea typeface="+mn-ea"/>
                <a:cs typeface="+mn-cs"/>
              </a:rPr>
              <a:t>What design and management issues are raised by the existence of concurrency?</a:t>
            </a:r>
          </a:p>
          <a:p>
            <a:r>
              <a:rPr lang="en-US" sz="1200" b="0" kern="1200" baseline="0" dirty="0" smtClean="0">
                <a:solidFill>
                  <a:schemeClr val="tx1"/>
                </a:solidFill>
                <a:latin typeface="+mn-lt"/>
                <a:ea typeface="+mn-ea"/>
                <a:cs typeface="+mn-cs"/>
              </a:rPr>
              <a:t>We can list the following concerns: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The OS must be able to keep track of the various processes. This is done with the use of process control blocks and was described in Chapter 4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The OS must allocate and de-allocate various resources for each active process.</a:t>
            </a:r>
          </a:p>
          <a:p>
            <a:r>
              <a:rPr lang="en-US" sz="1200" b="0" kern="1200" baseline="0" dirty="0" smtClean="0">
                <a:solidFill>
                  <a:schemeClr val="tx1"/>
                </a:solidFill>
                <a:latin typeface="+mn-lt"/>
                <a:ea typeface="+mn-ea"/>
                <a:cs typeface="+mn-cs"/>
              </a:rPr>
              <a:t>At times, multiple processes want access to the same resource. These resources include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Processor time: This is the scheduling function, discussed in Part Four.</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Memory: Most operating systems use a virtual memory scheme. The topic is addressed in Part Three.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Files: Discussed in Chapter 12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I/O devices: Discussed in Chapter 11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The OS must protect the data and physical resources of each process against</a:t>
            </a:r>
          </a:p>
          <a:p>
            <a:r>
              <a:rPr lang="en-US" sz="1200" b="0" kern="1200" baseline="0" dirty="0" smtClean="0">
                <a:solidFill>
                  <a:schemeClr val="tx1"/>
                </a:solidFill>
                <a:latin typeface="+mn-lt"/>
                <a:ea typeface="+mn-ea"/>
                <a:cs typeface="+mn-cs"/>
              </a:rPr>
              <a:t>unintended interference by other processes. This involves techniques that relate to memory, files, and I/O devices. A general treatment of protection is found in Part Seven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4. The functioning of a process, and the output it produces, must be independent </a:t>
            </a:r>
          </a:p>
          <a:p>
            <a:r>
              <a:rPr lang="en-US" sz="1200" b="0" kern="1200" baseline="0" dirty="0" smtClean="0">
                <a:solidFill>
                  <a:schemeClr val="tx1"/>
                </a:solidFill>
                <a:latin typeface="+mn-lt"/>
                <a:ea typeface="+mn-ea"/>
                <a:cs typeface="+mn-cs"/>
              </a:rPr>
              <a:t>of the speed at which its execution is carried out relative to the speed of other</a:t>
            </a:r>
          </a:p>
          <a:p>
            <a:r>
              <a:rPr lang="en-US" sz="1200" b="0" kern="1200" baseline="0" dirty="0" smtClean="0">
                <a:solidFill>
                  <a:schemeClr val="tx1"/>
                </a:solidFill>
                <a:latin typeface="+mn-lt"/>
                <a:ea typeface="+mn-ea"/>
                <a:cs typeface="+mn-cs"/>
              </a:rPr>
              <a:t>concurrent processes. This is the subject of this chapter.</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extLst>
      <p:ext uri="{BB962C8B-B14F-4D97-AF65-F5344CB8AC3E}">
        <p14:creationId xmlns:p14="http://schemas.microsoft.com/office/powerpoint/2010/main" val="2084713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somewhat cleaner solution can be obtained if general semaphores (also called counting semaphores) are used, as shown in Figure 5.14 . The variable </a:t>
            </a:r>
            <a:r>
              <a:rPr lang="en-US" sz="1200" kern="1200" baseline="0" dirty="0" err="1" smtClean="0">
                <a:solidFill>
                  <a:schemeClr val="tx1"/>
                </a:solidFill>
                <a:latin typeface="+mn-lt"/>
                <a:ea typeface="+mn-ea"/>
                <a:cs typeface="+mn-cs"/>
              </a:rPr>
              <a:t>n</a:t>
            </a:r>
            <a:r>
              <a:rPr lang="en-US" sz="1200" kern="1200" baseline="0" dirty="0" smtClean="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are interchanged. This would require that the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extLst>
      <p:ext uri="{BB962C8B-B14F-4D97-AF65-F5344CB8AC3E}">
        <p14:creationId xmlns:p14="http://schemas.microsoft.com/office/powerpoint/2010/main" val="2365292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Finally, let us add a new and realistic restriction to the producer/consumer problem: namely, that the buffer is finite. The buffer is treated as a circular storage ( Figure 5.15 ), and pointer values must be expressed modulo the size of the buffer.</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extLst>
      <p:ext uri="{BB962C8B-B14F-4D97-AF65-F5344CB8AC3E}">
        <p14:creationId xmlns:p14="http://schemas.microsoft.com/office/powerpoint/2010/main" val="413871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5.16 shows a solution using general semaphores. The semaphore </a:t>
            </a:r>
            <a:r>
              <a:rPr lang="en-US" sz="1200" i="1" kern="1200" baseline="0" dirty="0" err="1" smtClean="0">
                <a:solidFill>
                  <a:schemeClr val="tx1"/>
                </a:solidFill>
                <a:latin typeface="+mn-lt"/>
                <a:ea typeface="+mn-ea"/>
                <a:cs typeface="+mn-cs"/>
              </a:rPr>
              <a:t>e</a:t>
            </a:r>
            <a:r>
              <a:rPr lang="en-US" sz="1200" i="1" kern="1200" baseline="0" dirty="0" smtClean="0">
                <a:solidFill>
                  <a:schemeClr val="tx1"/>
                </a:solidFill>
                <a:latin typeface="+mn-lt"/>
                <a:ea typeface="+mn-ea"/>
                <a:cs typeface="+mn-cs"/>
              </a:rPr>
              <a:t> has </a:t>
            </a:r>
            <a:r>
              <a:rPr lang="en-US" sz="1200" kern="1200" baseline="0" dirty="0" smtClean="0">
                <a:solidFill>
                  <a:schemeClr val="tx1"/>
                </a:solidFill>
                <a:latin typeface="+mn-lt"/>
                <a:ea typeface="+mn-ea"/>
                <a:cs typeface="+mn-cs"/>
              </a:rPr>
              <a:t>been added to keep track of the number of empty spaces.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3521563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was mentioned earlier, it is imperative that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operations be implemented as atomic primitives. One obvious way is to implement them in hardware or firmware. Failing this, a variety of schemes have been suggested. The essence of the problem is one of mutual exclusion: Only one process at a time may manipulate a semaphore with either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or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 Thus, any of the software schemes, such as Dekker’s algorithm or Peterson’s algorithm ( Appendix A ), could be used; this would entail a substantial processing overhead.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alternative is to use one of the hardware-supported schemes for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val="1141237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5.17 shows the use of a </a:t>
            </a:r>
            <a:r>
              <a:rPr lang="en-US" sz="1200" kern="1200" baseline="0" dirty="0" err="1" smtClean="0">
                <a:solidFill>
                  <a:schemeClr val="tx1"/>
                </a:solidFill>
                <a:latin typeface="+mn-lt"/>
                <a:ea typeface="+mn-ea"/>
                <a:cs typeface="+mn-cs"/>
              </a:rPr>
              <a:t>compare&amp;swap</a:t>
            </a:r>
            <a:r>
              <a:rPr lang="en-US" sz="1200" kern="1200" baseline="0" dirty="0" smtClean="0">
                <a:solidFill>
                  <a:schemeClr val="tx1"/>
                </a:solidFill>
                <a:latin typeface="+mn-lt"/>
                <a:ea typeface="+mn-ea"/>
                <a:cs typeface="+mn-cs"/>
              </a:rPr>
              <a:t>  instruction.</a:t>
            </a:r>
          </a:p>
          <a:p>
            <a:r>
              <a:rPr lang="en-US" sz="1200" kern="1200" baseline="0" dirty="0" smtClean="0">
                <a:solidFill>
                  <a:schemeClr val="tx1"/>
                </a:solidFill>
                <a:latin typeface="+mn-lt"/>
                <a:ea typeface="+mn-ea"/>
                <a:cs typeface="+mn-cs"/>
              </a:rPr>
              <a:t>In this implementation, the semaphore is again a structure, as in Figure 5.6,</a:t>
            </a:r>
          </a:p>
          <a:p>
            <a:r>
              <a:rPr lang="en-US" sz="1200" kern="1200" baseline="0" dirty="0" smtClean="0">
                <a:solidFill>
                  <a:schemeClr val="tx1"/>
                </a:solidFill>
                <a:latin typeface="+mn-lt"/>
                <a:ea typeface="+mn-ea"/>
                <a:cs typeface="+mn-cs"/>
              </a:rPr>
              <a:t>but now includes a new integer component, </a:t>
            </a:r>
            <a:r>
              <a:rPr lang="en-US" sz="1200" kern="1200" baseline="0" dirty="0" err="1" smtClean="0">
                <a:solidFill>
                  <a:schemeClr val="tx1"/>
                </a:solidFill>
                <a:latin typeface="+mn-lt"/>
                <a:ea typeface="+mn-ea"/>
                <a:cs typeface="+mn-cs"/>
              </a:rPr>
              <a:t>s.flag</a:t>
            </a:r>
            <a:r>
              <a:rPr lang="en-US" sz="1200" kern="1200" baseline="0" dirty="0" smtClean="0">
                <a:solidFill>
                  <a:schemeClr val="tx1"/>
                </a:solidFill>
                <a:latin typeface="+mn-lt"/>
                <a:ea typeface="+mn-ea"/>
                <a:cs typeface="+mn-cs"/>
              </a:rPr>
              <a:t> . Admittedly, this involves a form</a:t>
            </a:r>
          </a:p>
          <a:p>
            <a:r>
              <a:rPr lang="en-US" sz="1200" kern="1200" baseline="0" dirty="0" smtClean="0">
                <a:solidFill>
                  <a:schemeClr val="tx1"/>
                </a:solidFill>
                <a:latin typeface="+mn-lt"/>
                <a:ea typeface="+mn-ea"/>
                <a:cs typeface="+mn-cs"/>
              </a:rPr>
              <a:t>of busy waiting. However,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operations are relatively</a:t>
            </a:r>
          </a:p>
          <a:p>
            <a:r>
              <a:rPr lang="en-US" sz="1200" kern="1200" baseline="0" dirty="0" smtClean="0">
                <a:solidFill>
                  <a:schemeClr val="tx1"/>
                </a:solidFill>
                <a:latin typeface="+mn-lt"/>
                <a:ea typeface="+mn-ea"/>
                <a:cs typeface="+mn-cs"/>
              </a:rPr>
              <a:t>short, so the amount of busy waiting involved should be minor.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a single-processor system, it is possible to inhibit interrupts for the duration</a:t>
            </a:r>
          </a:p>
          <a:p>
            <a:r>
              <a:rPr lang="en-US" sz="1200" kern="1200" baseline="0" dirty="0" smtClean="0">
                <a:solidFill>
                  <a:schemeClr val="tx1"/>
                </a:solidFill>
                <a:latin typeface="+mn-lt"/>
                <a:ea typeface="+mn-ea"/>
                <a:cs typeface="+mn-cs"/>
              </a:rPr>
              <a:t>of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or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 as suggested in Figure 5.17b. Once</a:t>
            </a:r>
          </a:p>
          <a:p>
            <a:r>
              <a:rPr lang="en-US" sz="1200" kern="1200" baseline="0" dirty="0" smtClean="0">
                <a:solidFill>
                  <a:schemeClr val="tx1"/>
                </a:solidFill>
                <a:latin typeface="+mn-lt"/>
                <a:ea typeface="+mn-ea"/>
                <a:cs typeface="+mn-cs"/>
              </a:rPr>
              <a:t>again, the relatively short duration of these operations means that this approach is</a:t>
            </a:r>
          </a:p>
          <a:p>
            <a:r>
              <a:rPr lang="en-US" sz="1200" kern="1200" baseline="0" dirty="0" smtClean="0">
                <a:solidFill>
                  <a:schemeClr val="tx1"/>
                </a:solidFill>
                <a:latin typeface="+mn-lt"/>
                <a:ea typeface="+mn-ea"/>
                <a:cs typeface="+mn-cs"/>
              </a:rPr>
              <a:t>reasonable.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extLst>
      <p:ext uri="{BB962C8B-B14F-4D97-AF65-F5344CB8AC3E}">
        <p14:creationId xmlns:p14="http://schemas.microsoft.com/office/powerpoint/2010/main" val="1358439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monitor is a programming-language construct that provides equivalent functionality to that of semaphores and that is easier to control. The concept was first formally defined in [HOAR74]. The monitor construct has been implemented in a number of programming languages, including Concurrent Pascal, Pascal-Plus, Modula-2, Modula-3, and Java. It has also been implemented as a program library. This allows programmers to put a monitor lock on any object. In particular, for something like a linked list, you may want to lock all linked lists with one lock, or have one lock for each list, or have one lock for each element of each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monitor is a software module consisting of one or more procedures, an initialization sequence, and local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extLst>
      <p:ext uri="{BB962C8B-B14F-4D97-AF65-F5344CB8AC3E}">
        <p14:creationId xmlns:p14="http://schemas.microsoft.com/office/powerpoint/2010/main" val="3586815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The chief characteristics of a monitor are the following:</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The local data variables are accessible only by the monitor’s procedures and</a:t>
            </a:r>
          </a:p>
          <a:p>
            <a:r>
              <a:rPr lang="en-US" sz="1200" kern="1200" baseline="0" dirty="0" smtClean="0">
                <a:solidFill>
                  <a:schemeClr val="tx1"/>
                </a:solidFill>
                <a:latin typeface="+mn-lt"/>
                <a:ea typeface="+mn-ea"/>
                <a:cs typeface="+mn-cs"/>
              </a:rPr>
              <a:t>not by any external procedure.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A process enters the monitor by invoking one of its procedures.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Only one process may be executing in the monitor at a time; any other processes</a:t>
            </a:r>
          </a:p>
          <a:p>
            <a:r>
              <a:rPr lang="en-US" sz="1200" kern="1200" baseline="0" dirty="0" smtClean="0">
                <a:solidFill>
                  <a:schemeClr val="tx1"/>
                </a:solidFill>
                <a:latin typeface="+mn-lt"/>
                <a:ea typeface="+mn-ea"/>
                <a:cs typeface="+mn-cs"/>
              </a:rPr>
              <a:t>that have invoked the monitor are blocked, waiting for the monitor to become available.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first two characteristics are reminiscent of those for objects in object-oriented software. Indeed, an object-oriented OS or programming language can readily implement a monitor as an object with special characteristics.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By enforcing the discipline of one process at a time, the monitor is able to provide a mutual exclusion facility. The data variables in the monitor can be accessed by only one process at a time. Thus, a shared data structure can be protected by placing it in a monitor. If the data in a monitor represent some resource, then the monitor provides a mutual exclusion facility for accessing the resource.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be useful for concurrent processing, the monitor must include synchronization tools. For example, suppose a process invokes the monitor and, while in the</a:t>
            </a:r>
          </a:p>
          <a:p>
            <a:r>
              <a:rPr lang="en-US" sz="1200" kern="1200" baseline="0" dirty="0" smtClean="0">
                <a:solidFill>
                  <a:schemeClr val="tx1"/>
                </a:solidFill>
                <a:latin typeface="+mn-lt"/>
                <a:ea typeface="+mn-ea"/>
                <a:cs typeface="+mn-cs"/>
              </a:rPr>
              <a:t>monitor, must be blocked until some condition is satisfied. A facility is needed by which the process is not only blocked but releases the monitor so that some other process may enter it. Later, when the condition is satisfied and the monitor is again available, the process needs to be resumed and allowed to reenter the monitor at the point of its suspension.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extLst>
      <p:ext uri="{BB962C8B-B14F-4D97-AF65-F5344CB8AC3E}">
        <p14:creationId xmlns:p14="http://schemas.microsoft.com/office/powerpoint/2010/main" val="570079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monitor supports synchronization by the use of </a:t>
            </a:r>
            <a:r>
              <a:rPr lang="en-US" sz="1200" b="1" kern="1200" baseline="0" dirty="0" smtClean="0">
                <a:solidFill>
                  <a:schemeClr val="tx1"/>
                </a:solidFill>
                <a:latin typeface="+mn-lt"/>
                <a:ea typeface="+mn-ea"/>
                <a:cs typeface="+mn-cs"/>
              </a:rPr>
              <a:t>condition variables that are </a:t>
            </a:r>
            <a:r>
              <a:rPr lang="en-US" sz="1200" kern="1200" baseline="0" dirty="0" smtClean="0">
                <a:solidFill>
                  <a:schemeClr val="tx1"/>
                </a:solidFill>
                <a:latin typeface="+mn-lt"/>
                <a:ea typeface="+mn-ea"/>
                <a:cs typeface="+mn-cs"/>
              </a:rPr>
              <a:t>contained within the monitor and accessible only within the monitor. Condition variables are a special data type in monitors, which are operated on by two functions: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cwait(c</a:t>
            </a:r>
            <a:r>
              <a:rPr lang="en-US" sz="1200" kern="1200" baseline="0" dirty="0" smtClean="0">
                <a:solidFill>
                  <a:schemeClr val="tx1"/>
                </a:solidFill>
                <a:latin typeface="+mn-lt"/>
                <a:ea typeface="+mn-ea"/>
                <a:cs typeface="+mn-cs"/>
              </a:rPr>
              <a:t>) : Suspend execution of the calling process on condition </a:t>
            </a:r>
            <a:r>
              <a:rPr lang="en-US" sz="1200" i="1" kern="1200" baseline="0" dirty="0" smtClean="0">
                <a:solidFill>
                  <a:schemeClr val="tx1"/>
                </a:solidFill>
                <a:latin typeface="+mn-lt"/>
                <a:ea typeface="+mn-ea"/>
                <a:cs typeface="+mn-cs"/>
              </a:rPr>
              <a:t>c . The monitor </a:t>
            </a:r>
            <a:r>
              <a:rPr lang="en-US" sz="1200" kern="1200" baseline="0" dirty="0" smtClean="0">
                <a:solidFill>
                  <a:schemeClr val="tx1"/>
                </a:solidFill>
                <a:latin typeface="+mn-lt"/>
                <a:ea typeface="+mn-ea"/>
                <a:cs typeface="+mn-cs"/>
              </a:rPr>
              <a:t>is now available for use by another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csignal(c</a:t>
            </a:r>
            <a:r>
              <a:rPr lang="en-US" sz="1200" kern="1200" baseline="0" dirty="0" smtClean="0">
                <a:solidFill>
                  <a:schemeClr val="tx1"/>
                </a:solidFill>
                <a:latin typeface="+mn-lt"/>
                <a:ea typeface="+mn-ea"/>
                <a:cs typeface="+mn-cs"/>
              </a:rPr>
              <a:t>) : Resume execution of some process blocked after a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on the same condition. If there are several such processes, choose one of them; if there is no such process, do nothing.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monitor </a:t>
            </a:r>
            <a:r>
              <a:rPr lang="en-US" sz="1200" i="1" kern="1200" baseline="0" dirty="0" smtClean="0">
                <a:solidFill>
                  <a:schemeClr val="tx1"/>
                </a:solidFill>
                <a:latin typeface="+mn-lt"/>
                <a:ea typeface="+mn-ea"/>
                <a:cs typeface="+mn-cs"/>
              </a:rPr>
              <a:t>wait and signal operations are different from those for the </a:t>
            </a:r>
            <a:r>
              <a:rPr lang="en-US" sz="1200" kern="1200" baseline="0" dirty="0" smtClean="0">
                <a:solidFill>
                  <a:schemeClr val="tx1"/>
                </a:solidFill>
                <a:latin typeface="+mn-lt"/>
                <a:ea typeface="+mn-ea"/>
                <a:cs typeface="+mn-cs"/>
              </a:rPr>
              <a:t>semaphore. If a process in a monitor signals and no task is waiting on the condition variable, the signal is lost.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883545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5.18 illustrates the structure of a monitor. Although a process can enter the monitor by invoking any of its procedures, we can think of the monitor as having a single entry point that is guarded so that only one process may be in the monitor at a time. Other processes that attempt to enter the monitor join a queue of processes blocked waiting for monitor availability. Once a process is in the monitor, it may temporarily block itself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by issuing </a:t>
            </a:r>
            <a:r>
              <a:rPr lang="en-US" sz="1200" i="1" kern="1200" baseline="0" dirty="0" err="1" smtClean="0">
                <a:solidFill>
                  <a:schemeClr val="tx1"/>
                </a:solidFill>
                <a:latin typeface="+mn-lt"/>
                <a:ea typeface="+mn-ea"/>
                <a:cs typeface="+mn-cs"/>
              </a:rPr>
              <a:t>cwait(x</a:t>
            </a:r>
            <a:r>
              <a:rPr lang="en-US" sz="1200" i="1" kern="1200" baseline="0" dirty="0" smtClean="0">
                <a:solidFill>
                  <a:schemeClr val="tx1"/>
                </a:solidFill>
                <a:latin typeface="+mn-lt"/>
                <a:ea typeface="+mn-ea"/>
                <a:cs typeface="+mn-cs"/>
              </a:rPr>
              <a:t>) ; it is then placed </a:t>
            </a:r>
            <a:r>
              <a:rPr lang="en-US" sz="1200" kern="1200" baseline="0" dirty="0" smtClean="0">
                <a:solidFill>
                  <a:schemeClr val="tx1"/>
                </a:solidFill>
                <a:latin typeface="+mn-lt"/>
                <a:ea typeface="+mn-ea"/>
                <a:cs typeface="+mn-cs"/>
              </a:rPr>
              <a:t>in a queue of processes waiting to reenter the monitor when the condition changes, and resume execution at the point in its program following the </a:t>
            </a:r>
            <a:r>
              <a:rPr lang="en-US" sz="1200" kern="1200" baseline="0" dirty="0" err="1" smtClean="0">
                <a:solidFill>
                  <a:schemeClr val="tx1"/>
                </a:solidFill>
                <a:latin typeface="+mn-lt"/>
                <a:ea typeface="+mn-ea"/>
                <a:cs typeface="+mn-cs"/>
              </a:rPr>
              <a:t>cwait(x</a:t>
            </a:r>
            <a:r>
              <a:rPr lang="en-US" sz="1200" kern="1200" baseline="0" dirty="0" smtClean="0">
                <a:solidFill>
                  <a:schemeClr val="tx1"/>
                </a:solidFill>
                <a:latin typeface="+mn-lt"/>
                <a:ea typeface="+mn-ea"/>
                <a:cs typeface="+mn-cs"/>
              </a:rPr>
              <a:t>) call.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a process that is executing in the monitor detects a change in the condition variable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 it issues </a:t>
            </a:r>
            <a:r>
              <a:rPr lang="en-US" sz="1200" kern="1200" baseline="0" dirty="0" err="1" smtClean="0">
                <a:solidFill>
                  <a:schemeClr val="tx1"/>
                </a:solidFill>
                <a:latin typeface="+mn-lt"/>
                <a:ea typeface="+mn-ea"/>
                <a:cs typeface="+mn-cs"/>
              </a:rPr>
              <a:t>csignal(x</a:t>
            </a:r>
            <a:r>
              <a:rPr lang="en-US" sz="1200" kern="1200" baseline="0" dirty="0" smtClean="0">
                <a:solidFill>
                  <a:schemeClr val="tx1"/>
                </a:solidFill>
                <a:latin typeface="+mn-lt"/>
                <a:ea typeface="+mn-ea"/>
                <a:cs typeface="+mn-cs"/>
              </a:rPr>
              <a:t>) , which alerts the corresponding condition queue that the condition has changed.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val="3260674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processes interact with one another, two fundamental requirements must be satisfied: synchronization and communication. Processes need to be synchronized to enforce mutual exclusion; cooperating processes may need to exchange information. One approach to providing both of these functions is message passing. Message passing has the further advantage that it lends itself to implementation in distributed systems as well as in shared-memory multiprocessor and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extLst>
      <p:ext uri="{BB962C8B-B14F-4D97-AF65-F5344CB8AC3E}">
        <p14:creationId xmlns:p14="http://schemas.microsoft.com/office/powerpoint/2010/main" val="3578767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We can classify the ways in which processes interact on the basis of the degree to which they are aware of each other’s existence. Table 5.2 lists three </a:t>
            </a:r>
            <a:r>
              <a:rPr lang="en-US" sz="1200" b="0" kern="1200" baseline="0" dirty="0" smtClean="0">
                <a:solidFill>
                  <a:schemeClr val="tx1"/>
                </a:solidFill>
                <a:latin typeface="+mn-lt"/>
                <a:ea typeface="+mn-ea"/>
                <a:cs typeface="+mn-cs"/>
              </a:rPr>
              <a:t>possible degrees of awareness plus the consequences of each:</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Processes unaware of each other: These are independent processes that are not</a:t>
            </a:r>
          </a:p>
          <a:p>
            <a:r>
              <a:rPr lang="en-US" sz="1200" b="0" kern="1200" baseline="0" dirty="0" smtClean="0">
                <a:solidFill>
                  <a:schemeClr val="tx1"/>
                </a:solidFill>
                <a:latin typeface="+mn-lt"/>
                <a:ea typeface="+mn-ea"/>
                <a:cs typeface="+mn-cs"/>
              </a:rPr>
              <a:t>intended to work together. The best example of this situation is the multiprogramming of multiple independent processes. These can either be batch jobs or interactive sessions or a mixture. Although the processes are not working together, the OS needs to be concerned about competition for resources. For example, two independent applications may both want to access the same disk or file or printer. The OS must regulate these accesses.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Processes indirectly aware of each other: These are processes that are not necessarily</a:t>
            </a:r>
          </a:p>
          <a:p>
            <a:r>
              <a:rPr lang="en-US" sz="1200" b="0" kern="1200" baseline="0" dirty="0" smtClean="0">
                <a:solidFill>
                  <a:schemeClr val="tx1"/>
                </a:solidFill>
                <a:latin typeface="+mn-lt"/>
                <a:ea typeface="+mn-ea"/>
                <a:cs typeface="+mn-cs"/>
              </a:rPr>
              <a:t>aware of each other by their respective process IDs but that share access to some object, such as an I/O buffer. Such processes exhibit cooperation in sharing the common object.</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Processes directly aware of each other: These are processes that are able to</a:t>
            </a:r>
          </a:p>
          <a:p>
            <a:r>
              <a:rPr lang="en-US" sz="1200" b="0" kern="1200" baseline="0" dirty="0" smtClean="0">
                <a:solidFill>
                  <a:schemeClr val="tx1"/>
                </a:solidFill>
                <a:latin typeface="+mn-lt"/>
                <a:ea typeface="+mn-ea"/>
                <a:cs typeface="+mn-cs"/>
              </a:rPr>
              <a:t>communicate with each other by process ID and that are designed to work jointly on some activity. Again, such processes exhibit cooperation .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Conditions will not always be as clear-cut as suggested in Table 5.2 . Rather, several processes may exhibit aspects of both competition and cooperation. Nevertheless, it is produ</a:t>
            </a:r>
            <a:r>
              <a:rPr lang="en-US" sz="1200" kern="1200" baseline="0" dirty="0" smtClean="0">
                <a:solidFill>
                  <a:schemeClr val="tx1"/>
                </a:solidFill>
                <a:latin typeface="+mn-lt"/>
                <a:ea typeface="+mn-ea"/>
                <a:cs typeface="+mn-cs"/>
              </a:rPr>
              <a:t>ctive to examine each of the three items in the preceding list separately and determine their implications for the OS.</a:t>
            </a:r>
            <a:endParaRPr lang="en-US" b="0" i="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2213079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Message-passing systems come in many forms. In this section, we provide a general introduction that discusses features typically found in such systems. The actual function of message passing is normally provided in the form of a pair of primitives: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send (destination, message)</a:t>
            </a:r>
          </a:p>
          <a:p>
            <a:r>
              <a:rPr lang="en-US" sz="1200" kern="1200" baseline="0" dirty="0" smtClean="0">
                <a:solidFill>
                  <a:schemeClr val="tx1"/>
                </a:solidFill>
                <a:latin typeface="+mn-lt"/>
                <a:ea typeface="+mn-ea"/>
                <a:cs typeface="+mn-cs"/>
              </a:rPr>
              <a:t>receive (source,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is the minimum set of operations needed for processes to engage in message passing. A process sends information in the form of a </a:t>
            </a:r>
            <a:r>
              <a:rPr lang="en-US" sz="1200" i="1" kern="1200" baseline="0" dirty="0" smtClean="0">
                <a:solidFill>
                  <a:schemeClr val="tx1"/>
                </a:solidFill>
                <a:latin typeface="+mn-lt"/>
                <a:ea typeface="+mn-ea"/>
                <a:cs typeface="+mn-cs"/>
              </a:rPr>
              <a:t>message to another process </a:t>
            </a:r>
            <a:r>
              <a:rPr lang="en-US" sz="1200" kern="1200" baseline="0" dirty="0" smtClean="0">
                <a:solidFill>
                  <a:schemeClr val="tx1"/>
                </a:solidFill>
                <a:latin typeface="+mn-lt"/>
                <a:ea typeface="+mn-ea"/>
                <a:cs typeface="+mn-cs"/>
              </a:rPr>
              <a:t>designated by a </a:t>
            </a:r>
            <a:r>
              <a:rPr lang="en-US" sz="1200" i="1" kern="1200" baseline="0" dirty="0" smtClean="0">
                <a:solidFill>
                  <a:schemeClr val="tx1"/>
                </a:solidFill>
                <a:latin typeface="+mn-lt"/>
                <a:ea typeface="+mn-ea"/>
                <a:cs typeface="+mn-cs"/>
              </a:rPr>
              <a:t>destination . A process receives information by executing the </a:t>
            </a:r>
            <a:r>
              <a:rPr lang="en-US" sz="1200" kern="1200" baseline="0" dirty="0" smtClean="0">
                <a:solidFill>
                  <a:schemeClr val="tx1"/>
                </a:solidFill>
                <a:latin typeface="+mn-lt"/>
                <a:ea typeface="+mn-ea"/>
                <a:cs typeface="+mn-cs"/>
              </a:rPr>
              <a:t>receive primitive, indicating the </a:t>
            </a:r>
            <a:r>
              <a:rPr lang="en-US" sz="1200" i="1" kern="1200" baseline="0" dirty="0" smtClean="0">
                <a:solidFill>
                  <a:schemeClr val="tx1"/>
                </a:solidFill>
                <a:latin typeface="+mn-lt"/>
                <a:ea typeface="+mn-ea"/>
                <a:cs typeface="+mn-cs"/>
              </a:rPr>
              <a:t>source and the message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extLst>
      <p:ext uri="{BB962C8B-B14F-4D97-AF65-F5344CB8AC3E}">
        <p14:creationId xmlns:p14="http://schemas.microsoft.com/office/powerpoint/2010/main" val="3127370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number of design issues relating to message-passing systems are listed in Table 5.5 , and examined in the remainder of this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extLst>
      <p:ext uri="{BB962C8B-B14F-4D97-AF65-F5344CB8AC3E}">
        <p14:creationId xmlns:p14="http://schemas.microsoft.com/office/powerpoint/2010/main" val="1764994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communication of a message between two processes implies some level of synchronization between the two: The receiver cannot receive a message until it has been sent by another process. In addition, we need to specify what happens to a process after it issues a send or receive primitive.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Consider the send primitive first. When a send primitive is executed in a process, there are two possibilities: Either the sending process is blocked until the message is received, or it is not. Similarly, when a process issues a receive primitive, there are two possibilities: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If a message has previously been sent, the message is received and execution </a:t>
            </a:r>
            <a:r>
              <a:rPr lang="en-US" sz="1200" kern="1200" baseline="0" dirty="0" smtClean="0">
                <a:solidFill>
                  <a:schemeClr val="tx1"/>
                </a:solidFill>
                <a:latin typeface="+mn-lt"/>
                <a:ea typeface="+mn-ea"/>
                <a:cs typeface="+mn-cs"/>
              </a:rPr>
              <a:t>continues.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If there is no waiting message, then either (a) the process is blocked until</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 message arrives, or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the process continues to execute, abandoning the attempt to receive.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extLst>
      <p:ext uri="{BB962C8B-B14F-4D97-AF65-F5344CB8AC3E}">
        <p14:creationId xmlns:p14="http://schemas.microsoft.com/office/powerpoint/2010/main" val="4141463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both the sender and receiver can be blocking or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Three combinations are common, although any particular system will usually have only one or two combinations implemented: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Blocking send, blocking receive: </a:t>
            </a:r>
            <a:r>
              <a:rPr lang="en-US" sz="1200" b="0" kern="1200" baseline="0" dirty="0" smtClean="0">
                <a:solidFill>
                  <a:schemeClr val="tx1"/>
                </a:solidFill>
                <a:latin typeface="+mn-lt"/>
                <a:ea typeface="+mn-ea"/>
                <a:cs typeface="+mn-cs"/>
              </a:rPr>
              <a:t>Both the sender and receiver are blocked until </a:t>
            </a:r>
            <a:r>
              <a:rPr lang="en-US" sz="1200" kern="1200" baseline="0" dirty="0" smtClean="0">
                <a:solidFill>
                  <a:schemeClr val="tx1"/>
                </a:solidFill>
                <a:latin typeface="+mn-lt"/>
                <a:ea typeface="+mn-ea"/>
                <a:cs typeface="+mn-cs"/>
              </a:rPr>
              <a:t>the message is delivered; this is sometimes referred to as a </a:t>
            </a:r>
            <a:r>
              <a:rPr lang="en-US" sz="1200" i="1" kern="1200" baseline="0" dirty="0" smtClean="0">
                <a:solidFill>
                  <a:schemeClr val="tx1"/>
                </a:solidFill>
                <a:latin typeface="+mn-lt"/>
                <a:ea typeface="+mn-ea"/>
                <a:cs typeface="+mn-cs"/>
              </a:rPr>
              <a:t>rendezvous . This </a:t>
            </a:r>
            <a:r>
              <a:rPr lang="en-US" sz="1200" kern="1200" baseline="0" dirty="0" smtClean="0">
                <a:solidFill>
                  <a:schemeClr val="tx1"/>
                </a:solidFill>
                <a:latin typeface="+mn-lt"/>
                <a:ea typeface="+mn-ea"/>
                <a:cs typeface="+mn-cs"/>
              </a:rPr>
              <a:t>combination allows for tight synchronization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extLst>
      <p:ext uri="{BB962C8B-B14F-4D97-AF65-F5344CB8AC3E}">
        <p14:creationId xmlns:p14="http://schemas.microsoft.com/office/powerpoint/2010/main" val="28729522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blocking receive: </a:t>
            </a:r>
            <a:r>
              <a:rPr lang="en-US" sz="1200" b="0" kern="1200" baseline="0" dirty="0" smtClean="0">
                <a:solidFill>
                  <a:schemeClr val="tx1"/>
                </a:solidFill>
                <a:latin typeface="+mn-lt"/>
                <a:ea typeface="+mn-ea"/>
                <a:cs typeface="+mn-cs"/>
              </a:rPr>
              <a:t>Although the sender may continue on, </a:t>
            </a:r>
            <a:r>
              <a:rPr lang="en-US" sz="1200" kern="1200" baseline="0" dirty="0" smtClean="0">
                <a:solidFill>
                  <a:schemeClr val="tx1"/>
                </a:solidFill>
                <a:latin typeface="+mn-lt"/>
                <a:ea typeface="+mn-ea"/>
                <a:cs typeface="+mn-cs"/>
              </a:rPr>
              <a:t>the receiver is blocked until the requested message arrives. This is probably the most useful combination. It allows a process to send one or more messages to a variety of destinations as quickly as possible. A process that must receive a message before it can do useful work needs to be blocked until such a message arrives. An example is a server process that exists to provide a service or resource to other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receive: </a:t>
            </a:r>
            <a:r>
              <a:rPr lang="en-US" sz="1200" b="0" kern="1200" baseline="0" dirty="0" smtClean="0">
                <a:solidFill>
                  <a:schemeClr val="tx1"/>
                </a:solidFill>
                <a:latin typeface="+mn-lt"/>
                <a:ea typeface="+mn-ea"/>
                <a:cs typeface="+mn-cs"/>
              </a:rPr>
              <a:t>Neither party is required to wait.</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more natural for many concurrent programming tasks. For example, if it is used to request an output operation, such as printing, it allows the requesting process to issue the request in the form of a message and then carry on. One potential danger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that an error could lead to a situation in which a process repeatedly generates messages. Because there is no blocking to discipline the process, these messages could consume system resources, including processor time and buffer space, to the detriment of other processes and the OS. Also,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places the burden on the programmer to determine that a message has been received: Processes must employ reply messages to acknowledge receipt of a message.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the receive primitive, the blocking version appears to be more natural for many concurrent programming tasks. Generally, a process that requests a message will need the expected information before proceeding. However, if a message is lost, which can happen in a distributed system, or if a process fails before it sends an anticipated message, a receiving process could be blocked indefinitely. This problem can be solved by the use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receive . However, the danger of this approach is that if a message is sent after a process has already executed a matching receive , the message will be lost. Other possible approaches are to allow a process to test whether a message is waiting before issuing a receive and</a:t>
            </a:r>
          </a:p>
          <a:p>
            <a:r>
              <a:rPr lang="en-US" sz="1200" kern="1200" baseline="0" dirty="0" smtClean="0">
                <a:solidFill>
                  <a:schemeClr val="tx1"/>
                </a:solidFill>
                <a:latin typeface="+mn-lt"/>
                <a:ea typeface="+mn-ea"/>
                <a:cs typeface="+mn-cs"/>
              </a:rPr>
              <a:t>allow a process to specify more than one source in a receive primitive. The latter approach is useful if a process is waiting for messages from more than one source and can proceed if any of these messages arrive.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extLst>
      <p:ext uri="{BB962C8B-B14F-4D97-AF65-F5344CB8AC3E}">
        <p14:creationId xmlns:p14="http://schemas.microsoft.com/office/powerpoint/2010/main" val="1171232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Clearly, it is necessary to have a way of specifying in the send primitive which process is to receive the message. Similarly, most implementations allow a receiving process to indicate the source of a message to be received.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various schemes for specifying processes in send and receive primitives fall into two categories: direct addressing and indirect addressing.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extLst>
      <p:ext uri="{BB962C8B-B14F-4D97-AF65-F5344CB8AC3E}">
        <p14:creationId xmlns:p14="http://schemas.microsoft.com/office/powerpoint/2010/main" val="2357513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0" kern="1200" baseline="0" dirty="0" smtClean="0">
                <a:solidFill>
                  <a:schemeClr val="tx1"/>
                </a:solidFill>
                <a:latin typeface="+mn-lt"/>
                <a:ea typeface="+mn-ea"/>
                <a:cs typeface="+mn-cs"/>
              </a:rPr>
              <a:t>direct addressing , the send primitive includes a specific identifier of the destination process. </a:t>
            </a:r>
            <a:r>
              <a:rPr lang="en-US" sz="1200" kern="1200" baseline="0" dirty="0" smtClean="0">
                <a:solidFill>
                  <a:schemeClr val="tx1"/>
                </a:solidFill>
                <a:latin typeface="+mn-lt"/>
                <a:ea typeface="+mn-ea"/>
                <a:cs typeface="+mn-cs"/>
              </a:rPr>
              <a:t>The receive primitive can be handled in one of two ways. One possibility is to require that the process explicitly designate a sending process. Thus, the process must know ahead of time from which process a message is expected. This will often be effective for cooperating concurrent processes. In other cases, however, it is impossible to specify the anticipated source process. An example is a printer server process, which will accept a print request message from any other process. For such applications, a more effective approach is the use of implicit addressing. In this case, the </a:t>
            </a:r>
            <a:r>
              <a:rPr lang="en-US" sz="1200" i="1" kern="1200" baseline="0" dirty="0" smtClean="0">
                <a:solidFill>
                  <a:schemeClr val="tx1"/>
                </a:solidFill>
                <a:latin typeface="+mn-lt"/>
                <a:ea typeface="+mn-ea"/>
                <a:cs typeface="+mn-cs"/>
              </a:rPr>
              <a:t>source parameter of the receive primitive possesses a value returned </a:t>
            </a:r>
            <a:r>
              <a:rPr lang="en-US" sz="1200" kern="1200" baseline="0" dirty="0" smtClean="0">
                <a:solidFill>
                  <a:schemeClr val="tx1"/>
                </a:solidFill>
                <a:latin typeface="+mn-lt"/>
                <a:ea typeface="+mn-ea"/>
                <a:cs typeface="+mn-cs"/>
              </a:rPr>
              <a:t>when the receive operation has been performed.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extLst>
      <p:ext uri="{BB962C8B-B14F-4D97-AF65-F5344CB8AC3E}">
        <p14:creationId xmlns:p14="http://schemas.microsoft.com/office/powerpoint/2010/main" val="1313745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other general approach is </a:t>
            </a:r>
            <a:r>
              <a:rPr lang="en-US" sz="1200" b="1" kern="1200" baseline="0" dirty="0" smtClean="0">
                <a:solidFill>
                  <a:schemeClr val="tx1"/>
                </a:solidFill>
                <a:latin typeface="+mn-lt"/>
                <a:ea typeface="+mn-ea"/>
                <a:cs typeface="+mn-cs"/>
              </a:rPr>
              <a:t>indirect addressing . </a:t>
            </a:r>
            <a:r>
              <a:rPr lang="en-US" sz="1200" b="0" kern="1200" baseline="0" dirty="0" smtClean="0">
                <a:solidFill>
                  <a:schemeClr val="tx1"/>
                </a:solidFill>
                <a:latin typeface="+mn-lt"/>
                <a:ea typeface="+mn-ea"/>
                <a:cs typeface="+mn-cs"/>
              </a:rPr>
              <a:t>In this case, messages are</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not sent directly from sender to receiver but rather are sent to a shared data structure consisting of queues that can temporarily hold messages. Such queues are generally referred to as </a:t>
            </a:r>
            <a:r>
              <a:rPr lang="en-US" sz="1200" i="1" kern="1200" baseline="0" dirty="0" smtClean="0">
                <a:solidFill>
                  <a:schemeClr val="tx1"/>
                </a:solidFill>
                <a:latin typeface="+mn-lt"/>
                <a:ea typeface="+mn-ea"/>
                <a:cs typeface="+mn-cs"/>
              </a:rPr>
              <a:t>mailboxes . Thus, for two processes to communicate, one process </a:t>
            </a:r>
            <a:r>
              <a:rPr lang="en-US" sz="1200" kern="1200" baseline="0" dirty="0" smtClean="0">
                <a:solidFill>
                  <a:schemeClr val="tx1"/>
                </a:solidFill>
                <a:latin typeface="+mn-lt"/>
                <a:ea typeface="+mn-ea"/>
                <a:cs typeface="+mn-cs"/>
              </a:rPr>
              <a:t>sends a message to the appropriate mailbox and the other process picks up the message from the mailbox.</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strength of the use of indirect addressing is that, by decoupling the sender and receiver, it allows for greater flexibility in the use of messages.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extLst>
      <p:ext uri="{BB962C8B-B14F-4D97-AF65-F5344CB8AC3E}">
        <p14:creationId xmlns:p14="http://schemas.microsoft.com/office/powerpoint/2010/main" val="20603755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mn-lt"/>
                <a:ea typeface="+mn-ea"/>
                <a:cs typeface="+mn-cs"/>
              </a:rPr>
              <a:t>The relationship between senders and receivers can be one to one, many to one, one to many, or many to many ( Figure 5.21 ). A </a:t>
            </a:r>
            <a:r>
              <a:rPr lang="en-US" sz="1200" b="1" kern="1200" baseline="0" dirty="0" smtClean="0">
                <a:solidFill>
                  <a:schemeClr val="tx1"/>
                </a:solidFill>
                <a:latin typeface="+mn-lt"/>
                <a:ea typeface="+mn-ea"/>
                <a:cs typeface="+mn-cs"/>
              </a:rPr>
              <a:t>one-to-one </a:t>
            </a:r>
            <a:r>
              <a:rPr lang="en-US" sz="1200" b="0" kern="1200" baseline="0" dirty="0" smtClean="0">
                <a:solidFill>
                  <a:schemeClr val="tx1"/>
                </a:solidFill>
                <a:latin typeface="+mn-lt"/>
                <a:ea typeface="+mn-ea"/>
                <a:cs typeface="+mn-cs"/>
              </a:rPr>
              <a:t>relationship allows a private communications </a:t>
            </a:r>
            <a:r>
              <a:rPr lang="en-US" sz="1200" kern="1200" baseline="0" dirty="0" smtClean="0">
                <a:solidFill>
                  <a:schemeClr val="tx1"/>
                </a:solidFill>
                <a:latin typeface="+mn-lt"/>
                <a:ea typeface="+mn-ea"/>
                <a:cs typeface="+mn-cs"/>
              </a:rPr>
              <a:t>link to be set up between two processes. This insulates their interaction from erroneous interference from other processes. A </a:t>
            </a:r>
            <a:r>
              <a:rPr lang="en-US" sz="1200" b="1" kern="1200" baseline="0" dirty="0" smtClean="0">
                <a:solidFill>
                  <a:schemeClr val="tx1"/>
                </a:solidFill>
                <a:latin typeface="+mn-lt"/>
                <a:ea typeface="+mn-ea"/>
                <a:cs typeface="+mn-cs"/>
              </a:rPr>
              <a:t>many-to-one </a:t>
            </a:r>
            <a:r>
              <a:rPr lang="en-US" sz="1200" b="0" kern="1200" baseline="0" dirty="0" smtClean="0">
                <a:solidFill>
                  <a:schemeClr val="tx1"/>
                </a:solidFill>
                <a:latin typeface="+mn-lt"/>
                <a:ea typeface="+mn-ea"/>
                <a:cs typeface="+mn-cs"/>
              </a:rPr>
              <a:t>relationship is useful</a:t>
            </a:r>
          </a:p>
          <a:p>
            <a:r>
              <a:rPr lang="en-US" sz="1200" kern="1200" baseline="0" dirty="0" smtClean="0">
                <a:solidFill>
                  <a:schemeClr val="tx1"/>
                </a:solidFill>
                <a:latin typeface="+mn-lt"/>
                <a:ea typeface="+mn-ea"/>
                <a:cs typeface="+mn-cs"/>
              </a:rPr>
              <a:t>for client/server interaction; one process provides service to a number of other processes. In this case, the mailbox is often referred to as a </a:t>
            </a:r>
            <a:r>
              <a:rPr lang="en-US" sz="1200" i="1" kern="1200" baseline="0" dirty="0" smtClean="0">
                <a:solidFill>
                  <a:schemeClr val="tx1"/>
                </a:solidFill>
                <a:latin typeface="+mn-lt"/>
                <a:ea typeface="+mn-ea"/>
                <a:cs typeface="+mn-cs"/>
              </a:rPr>
              <a:t>port . A </a:t>
            </a:r>
            <a:r>
              <a:rPr lang="en-US" sz="1200" b="1" i="1" kern="1200" baseline="0" dirty="0" smtClean="0">
                <a:solidFill>
                  <a:schemeClr val="tx1"/>
                </a:solidFill>
                <a:latin typeface="+mn-lt"/>
                <a:ea typeface="+mn-ea"/>
                <a:cs typeface="+mn-cs"/>
              </a:rPr>
              <a:t>one-to-many </a:t>
            </a:r>
            <a:r>
              <a:rPr lang="en-US" sz="1200" kern="1200" baseline="0" dirty="0" smtClean="0">
                <a:solidFill>
                  <a:schemeClr val="tx1"/>
                </a:solidFill>
                <a:latin typeface="+mn-lt"/>
                <a:ea typeface="+mn-ea"/>
                <a:cs typeface="+mn-cs"/>
              </a:rPr>
              <a:t>relationship allows for one sender and multiple receivers; it is useful for applications where a message or some information is to be broadcast to a set of processes. A </a:t>
            </a:r>
            <a:r>
              <a:rPr lang="en-US" sz="1200" b="1" kern="1200" baseline="0" dirty="0" smtClean="0">
                <a:solidFill>
                  <a:schemeClr val="tx1"/>
                </a:solidFill>
                <a:latin typeface="+mn-lt"/>
                <a:ea typeface="+mn-ea"/>
                <a:cs typeface="+mn-cs"/>
              </a:rPr>
              <a:t>many-to-many </a:t>
            </a:r>
            <a:r>
              <a:rPr lang="en-US" sz="1200" b="0" kern="1200" baseline="0" dirty="0" smtClean="0">
                <a:solidFill>
                  <a:schemeClr val="tx1"/>
                </a:solidFill>
                <a:latin typeface="+mn-lt"/>
                <a:ea typeface="+mn-ea"/>
                <a:cs typeface="+mn-cs"/>
              </a:rPr>
              <a:t>relationship allows multiple server processes to provide concurrent </a:t>
            </a:r>
            <a:r>
              <a:rPr lang="en-US" sz="1200" kern="1200" baseline="0" dirty="0" smtClean="0">
                <a:solidFill>
                  <a:schemeClr val="tx1"/>
                </a:solidFill>
                <a:latin typeface="+mn-lt"/>
                <a:ea typeface="+mn-ea"/>
                <a:cs typeface="+mn-cs"/>
              </a:rPr>
              <a:t>service to multiple clients.</a:t>
            </a:r>
          </a:p>
          <a:p>
            <a:endParaRPr lang="en-NZ" b="1" dirty="0" smtClean="0"/>
          </a:p>
          <a:p>
            <a:r>
              <a:rPr lang="en-NZ" b="1" dirty="0" smtClean="0"/>
              <a:t>1) A one-to-one relationship </a:t>
            </a:r>
          </a:p>
          <a:p>
            <a:pPr lvl="1">
              <a:buFont typeface="Arial" pitchFamily="34" charset="0"/>
              <a:buChar char="•"/>
            </a:pPr>
            <a:r>
              <a:rPr lang="en-NZ" b="1" dirty="0" smtClean="0"/>
              <a:t> </a:t>
            </a:r>
            <a:r>
              <a:rPr lang="en-NZ" dirty="0" smtClean="0"/>
              <a:t>allows a private communications link to be set up between two processes. </a:t>
            </a:r>
          </a:p>
          <a:p>
            <a:pPr lvl="1">
              <a:buFont typeface="Arial" pitchFamily="34" charset="0"/>
              <a:buChar char="•"/>
            </a:pPr>
            <a:r>
              <a:rPr lang="en-NZ" dirty="0" smtClean="0"/>
              <a:t>This insulates their interaction from erroneous interference from other processes.</a:t>
            </a:r>
          </a:p>
          <a:p>
            <a:pPr lvl="0">
              <a:buFont typeface="Arial" pitchFamily="34" charset="0"/>
              <a:buNone/>
            </a:pPr>
            <a:endParaRPr lang="en-NZ" dirty="0" smtClean="0"/>
          </a:p>
          <a:p>
            <a:r>
              <a:rPr lang="en-NZ" sz="1200" b="1" kern="1200" baseline="0" dirty="0" smtClean="0">
                <a:solidFill>
                  <a:schemeClr val="tx1"/>
                </a:solidFill>
                <a:latin typeface="+mn-lt"/>
                <a:ea typeface="+mn-ea"/>
                <a:cs typeface="+mn-cs"/>
              </a:rPr>
              <a:t>2) A many-to-one relationship is useful for client/server interaction;</a:t>
            </a:r>
          </a:p>
          <a:p>
            <a:pPr lvl="1">
              <a:buFont typeface="Arial" pitchFamily="34" charset="0"/>
              <a:buChar char="•"/>
            </a:pPr>
            <a:r>
              <a:rPr lang="en-NZ" sz="1200" kern="1200" baseline="0" dirty="0" smtClean="0">
                <a:solidFill>
                  <a:schemeClr val="tx1"/>
                </a:solidFill>
                <a:latin typeface="+mn-lt"/>
                <a:ea typeface="+mn-ea"/>
                <a:cs typeface="+mn-cs"/>
              </a:rPr>
              <a:t> one process provides service to a number of other processes. </a:t>
            </a:r>
          </a:p>
          <a:p>
            <a:pPr lvl="1">
              <a:buFont typeface="Arial" pitchFamily="34" charset="0"/>
              <a:buChar char="•"/>
            </a:pPr>
            <a:r>
              <a:rPr lang="en-NZ" sz="1200" kern="1200" baseline="0" dirty="0" smtClean="0">
                <a:solidFill>
                  <a:schemeClr val="tx1"/>
                </a:solidFill>
                <a:latin typeface="+mn-lt"/>
                <a:ea typeface="+mn-ea"/>
                <a:cs typeface="+mn-cs"/>
              </a:rPr>
              <a:t> In this case, the mailbox is often referred to as a </a:t>
            </a:r>
            <a:r>
              <a:rPr lang="en-NZ" sz="1200" i="1" kern="1200" baseline="0" dirty="0" smtClean="0">
                <a:solidFill>
                  <a:schemeClr val="tx1"/>
                </a:solidFill>
                <a:latin typeface="+mn-lt"/>
                <a:ea typeface="+mn-ea"/>
                <a:cs typeface="+mn-cs"/>
              </a:rPr>
              <a:t>port.</a:t>
            </a:r>
          </a:p>
          <a:p>
            <a:endParaRPr lang="en-NZ" sz="1200" b="1" kern="1200" baseline="0" dirty="0" smtClean="0">
              <a:solidFill>
                <a:schemeClr val="tx1"/>
              </a:solidFill>
              <a:latin typeface="+mn-lt"/>
              <a:ea typeface="+mn-ea"/>
              <a:cs typeface="+mn-cs"/>
            </a:endParaRPr>
          </a:p>
          <a:p>
            <a:r>
              <a:rPr lang="en-NZ" sz="1200" b="1" kern="1200" baseline="0" dirty="0" smtClean="0">
                <a:solidFill>
                  <a:schemeClr val="tx1"/>
                </a:solidFill>
                <a:latin typeface="+mn-lt"/>
                <a:ea typeface="+mn-ea"/>
                <a:cs typeface="+mn-cs"/>
              </a:rPr>
              <a:t>3) A one-to-many relationship allows for one sender and multiple receivers; </a:t>
            </a:r>
          </a:p>
          <a:p>
            <a:pPr lvl="1">
              <a:buFont typeface="Arial" pitchFamily="34" charset="0"/>
              <a:buChar char="•"/>
            </a:pPr>
            <a:r>
              <a:rPr lang="en-NZ" sz="1200" b="1" kern="1200" baseline="0" dirty="0" smtClean="0">
                <a:solidFill>
                  <a:schemeClr val="tx1"/>
                </a:solidFill>
                <a:latin typeface="+mn-lt"/>
                <a:ea typeface="+mn-ea"/>
                <a:cs typeface="+mn-cs"/>
              </a:rPr>
              <a:t> </a:t>
            </a:r>
            <a:r>
              <a:rPr lang="en-NZ" sz="1200" kern="1200" baseline="0" dirty="0" smtClean="0">
                <a:solidFill>
                  <a:schemeClr val="tx1"/>
                </a:solidFill>
                <a:latin typeface="+mn-lt"/>
                <a:ea typeface="+mn-ea"/>
                <a:cs typeface="+mn-cs"/>
              </a:rPr>
              <a:t>it is useful for applications where a message or some information is to be broadcast to a set of processes.</a:t>
            </a:r>
          </a:p>
          <a:p>
            <a:pPr lvl="0">
              <a:buFont typeface="Arial" pitchFamily="34" charset="0"/>
              <a:buNone/>
            </a:pPr>
            <a:endParaRPr lang="en-NZ" sz="1200" kern="1200" baseline="0" dirty="0" smtClean="0">
              <a:solidFill>
                <a:schemeClr val="tx1"/>
              </a:solidFill>
              <a:latin typeface="+mn-lt"/>
              <a:ea typeface="+mn-ea"/>
              <a:cs typeface="+mn-cs"/>
            </a:endParaRPr>
          </a:p>
          <a:p>
            <a:pPr lvl="0">
              <a:buFont typeface="Arial" pitchFamily="34" charset="0"/>
              <a:buNone/>
            </a:pPr>
            <a:r>
              <a:rPr lang="en-NZ" sz="1200" b="1" kern="1200" baseline="0" dirty="0" smtClean="0">
                <a:solidFill>
                  <a:schemeClr val="tx1"/>
                </a:solidFill>
                <a:latin typeface="+mn-lt"/>
                <a:ea typeface="+mn-ea"/>
                <a:cs typeface="+mn-cs"/>
              </a:rPr>
              <a:t>4) A many-to-many relationship </a:t>
            </a:r>
          </a:p>
          <a:p>
            <a:pPr lvl="1">
              <a:buFont typeface="Arial" pitchFamily="34" charset="0"/>
              <a:buChar char="•"/>
            </a:pPr>
            <a:r>
              <a:rPr lang="en-NZ" sz="1200" b="0" kern="1200" baseline="0" dirty="0" smtClean="0">
                <a:solidFill>
                  <a:schemeClr val="tx1"/>
                </a:solidFill>
                <a:latin typeface="+mn-lt"/>
                <a:ea typeface="+mn-ea"/>
                <a:cs typeface="+mn-cs"/>
              </a:rPr>
              <a:t>allows multiple server processes </a:t>
            </a:r>
            <a:r>
              <a:rPr lang="en-NZ" sz="1200" kern="1200" baseline="0" dirty="0" smtClean="0">
                <a:solidFill>
                  <a:schemeClr val="tx1"/>
                </a:solidFill>
                <a:latin typeface="+mn-lt"/>
                <a:ea typeface="+mn-ea"/>
                <a:cs typeface="+mn-cs"/>
              </a:rPr>
              <a:t>to provide concurrent service to multiple clients.</a:t>
            </a:r>
          </a:p>
          <a:p>
            <a:pPr lvl="0">
              <a:buFont typeface="Arial" pitchFamily="34" charset="0"/>
              <a:buNone/>
            </a:pPr>
            <a:endParaRPr lang="en-US" dirty="0" smtClean="0"/>
          </a:p>
          <a:p>
            <a:r>
              <a:rPr lang="en-US" sz="1200" kern="1200" baseline="0" dirty="0" smtClean="0">
                <a:solidFill>
                  <a:schemeClr val="tx1"/>
                </a:solidFill>
                <a:latin typeface="+mn-lt"/>
                <a:ea typeface="+mn-ea"/>
                <a:cs typeface="+mn-cs"/>
              </a:rPr>
              <a:t>The association of processes to mailboxes can be either static or dynamic. Ports are often statically associated with a particular process; that is, the port is created and assigned to the process permanently. Similarly, a one-to-one relationship is typically defined statically and permanently. When there are many senders, the association of a sender to a mailbox may occur dynamically. Primitives such as connect and disconnect may be used for this purpose.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related issue has to do with the ownership of a mailbox. In the case of a port, it is typically owned by and created by the receiving process. Thus, when the process is destroyed, the port is also destroyed. For the general mailbox case, the OS may offer a create-mailbox service. Such mailboxes can be viewed either as being owned by the creating process, in which case they terminate with the process, or as being owned by the OS, in which case an explicit command will be required to destroy the mailbox.</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extLst>
      <p:ext uri="{BB962C8B-B14F-4D97-AF65-F5344CB8AC3E}">
        <p14:creationId xmlns:p14="http://schemas.microsoft.com/office/powerpoint/2010/main" val="803311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format of the message depends on the objectives of the messaging facility and whether the facility runs on a single computer or on a distributed system. For some operating systems, designers have preferred short, fixed-length messages to minimize processing and storage overhead. If a large amount of data is to be passed, the data can be placed in a file and the message then simply references that file. A more flexible approach is to allow variable-length messages.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5.22 shows a typical message format for operating systems that support variable-length messages.</a:t>
            </a:r>
            <a:endParaRPr lang="en-NZ" sz="1200" kern="1200" baseline="0" dirty="0" smtClean="0">
              <a:solidFill>
                <a:schemeClr val="tx1"/>
              </a:solidFill>
              <a:latin typeface="+mn-lt"/>
              <a:ea typeface="+mn-ea"/>
              <a:cs typeface="+mn-cs"/>
            </a:endParaRPr>
          </a:p>
          <a:p>
            <a:r>
              <a:rPr lang="en-NZ" sz="1200" kern="1200" baseline="0" dirty="0" smtClean="0">
                <a:solidFill>
                  <a:schemeClr val="tx1"/>
                </a:solidFill>
                <a:latin typeface="+mn-lt"/>
                <a:ea typeface="+mn-ea"/>
                <a:cs typeface="+mn-cs"/>
              </a:rPr>
              <a:t>The message is divided into two parts: </a:t>
            </a:r>
          </a:p>
          <a:p>
            <a:pPr lvl="1"/>
            <a:r>
              <a:rPr lang="en-NZ" sz="1200" b="1" kern="1200" baseline="0" dirty="0" smtClean="0">
                <a:solidFill>
                  <a:schemeClr val="tx1"/>
                </a:solidFill>
                <a:latin typeface="+mn-lt"/>
                <a:ea typeface="+mn-ea"/>
                <a:cs typeface="+mn-cs"/>
              </a:rPr>
              <a:t>a header</a:t>
            </a:r>
            <a:r>
              <a:rPr lang="en-NZ" sz="1200" kern="1200" baseline="0" dirty="0" smtClean="0">
                <a:solidFill>
                  <a:schemeClr val="tx1"/>
                </a:solidFill>
                <a:latin typeface="+mn-lt"/>
                <a:ea typeface="+mn-ea"/>
                <a:cs typeface="+mn-cs"/>
              </a:rPr>
              <a:t>, which contains information about the message. </a:t>
            </a:r>
          </a:p>
          <a:p>
            <a:pPr lvl="2">
              <a:buFont typeface="Arial" pitchFamily="34" charset="0"/>
              <a:buChar char="•"/>
            </a:pPr>
            <a:r>
              <a:rPr lang="en-NZ" sz="1200" kern="1200" baseline="0" dirty="0" smtClean="0">
                <a:solidFill>
                  <a:schemeClr val="tx1"/>
                </a:solidFill>
                <a:latin typeface="+mn-lt"/>
                <a:ea typeface="+mn-ea"/>
                <a:cs typeface="+mn-cs"/>
              </a:rPr>
              <a:t> The header may contain an identification of the source and intended destination of the message, a length field, and a type field to discriminate among various types of messages.</a:t>
            </a:r>
          </a:p>
          <a:p>
            <a:pPr lvl="2">
              <a:buFont typeface="Arial" pitchFamily="34" charset="0"/>
              <a:buChar char="•"/>
            </a:pPr>
            <a:r>
              <a:rPr lang="en-NZ" sz="1200" kern="1200" baseline="0" dirty="0" smtClean="0">
                <a:solidFill>
                  <a:schemeClr val="tx1"/>
                </a:solidFill>
                <a:latin typeface="+mn-lt"/>
                <a:ea typeface="+mn-ea"/>
                <a:cs typeface="+mn-cs"/>
              </a:rPr>
              <a:t>additional control information, e.g. pointer field so a linked list of messages can be created; a sequence number, to keep track of the number and order of messages passed between source and destination; and a priority field.</a:t>
            </a:r>
          </a:p>
          <a:p>
            <a:pPr lvl="1"/>
            <a:r>
              <a:rPr lang="en-NZ" sz="1200" b="1" kern="1200" baseline="0" dirty="0" smtClean="0">
                <a:solidFill>
                  <a:schemeClr val="tx1"/>
                </a:solidFill>
                <a:latin typeface="+mn-lt"/>
                <a:ea typeface="+mn-ea"/>
                <a:cs typeface="+mn-cs"/>
              </a:rPr>
              <a:t>a body</a:t>
            </a:r>
            <a:r>
              <a:rPr lang="en-NZ" sz="1200" kern="1200" baseline="0" dirty="0" smtClean="0">
                <a:solidFill>
                  <a:schemeClr val="tx1"/>
                </a:solidFill>
                <a:latin typeface="+mn-lt"/>
                <a:ea typeface="+mn-ea"/>
                <a:cs typeface="+mn-cs"/>
              </a:rPr>
              <a:t>, which contains the actual contents of the message.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extLst>
      <p:ext uri="{BB962C8B-B14F-4D97-AF65-F5344CB8AC3E}">
        <p14:creationId xmlns:p14="http://schemas.microsoft.com/office/powerpoint/2010/main" val="23881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mn-lt"/>
                <a:ea typeface="+mn-ea"/>
                <a:cs typeface="+mn-cs"/>
              </a:rPr>
              <a:t>Concurrent processes come into conflict with each other when they are competing for the use of the same resource. In its pure form, we can describe the situation as follows. Two or more processes need to access a resource during the course of their execution. Each process is unaware of the existence of other processes, and each is to be unaffected by the execution of the other processes. It follows from this that each process should leave the state of any resource that it uses unaffected. Examples of resources include I/O devices, memory, processor time, and the clock.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no exchange of information between the competing processes. However, the execution of one process may affect the behavior of competing processes. In particular, if two processes both wish access to a single resource, then one process will be allocated that resource by the OS, and the other will have to wait. Therefore, the process that is denied access will be slowed down. In an extreme case, the blocked process may never get access to the resource and hence will never terminate successfully.</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case of competing processes three control problems must be faced. First is the need for </a:t>
            </a:r>
            <a:r>
              <a:rPr lang="en-US" sz="1200" b="1" kern="1200" baseline="0" dirty="0" smtClean="0">
                <a:solidFill>
                  <a:schemeClr val="tx1"/>
                </a:solidFill>
                <a:latin typeface="+mn-lt"/>
                <a:ea typeface="+mn-ea"/>
                <a:cs typeface="+mn-cs"/>
              </a:rPr>
              <a:t>mutual exclusion . </a:t>
            </a:r>
            <a:r>
              <a:rPr lang="en-US" sz="1200" b="0" kern="1200" baseline="0" dirty="0" smtClean="0">
                <a:solidFill>
                  <a:schemeClr val="tx1"/>
                </a:solidFill>
                <a:latin typeface="+mn-lt"/>
                <a:ea typeface="+mn-ea"/>
                <a:cs typeface="+mn-cs"/>
              </a:rPr>
              <a:t>Suppose two or more processes require </a:t>
            </a:r>
            <a:r>
              <a:rPr lang="en-US" sz="1200" kern="1200" baseline="0" dirty="0" smtClean="0">
                <a:solidFill>
                  <a:schemeClr val="tx1"/>
                </a:solidFill>
                <a:latin typeface="+mn-lt"/>
                <a:ea typeface="+mn-ea"/>
                <a:cs typeface="+mn-cs"/>
              </a:rPr>
              <a:t>access to a single non-sharable resource, such as a printer. During the course of execution, each process will be sending commands to the I/O device, receiving status information, sending data, and/or receiving data. We will refer to such a resource as a </a:t>
            </a:r>
            <a:r>
              <a:rPr lang="en-US" sz="1200" b="1" kern="1200" baseline="0" dirty="0" smtClean="0">
                <a:solidFill>
                  <a:schemeClr val="tx1"/>
                </a:solidFill>
                <a:latin typeface="+mn-lt"/>
                <a:ea typeface="+mn-ea"/>
                <a:cs typeface="+mn-cs"/>
              </a:rPr>
              <a:t>critical resource , </a:t>
            </a:r>
            <a:r>
              <a:rPr lang="en-US" sz="1200" b="0" kern="1200" baseline="0" dirty="0" smtClean="0">
                <a:solidFill>
                  <a:schemeClr val="tx1"/>
                </a:solidFill>
                <a:latin typeface="+mn-lt"/>
                <a:ea typeface="+mn-ea"/>
                <a:cs typeface="+mn-cs"/>
              </a:rPr>
              <a:t>and the portion of the program that uses it as a </a:t>
            </a:r>
            <a:r>
              <a:rPr lang="en-US" sz="1200" b="1" kern="1200" baseline="0" dirty="0" smtClean="0">
                <a:solidFill>
                  <a:schemeClr val="tx1"/>
                </a:solidFill>
                <a:latin typeface="+mn-lt"/>
                <a:ea typeface="+mn-ea"/>
                <a:cs typeface="+mn-cs"/>
              </a:rPr>
              <a:t>critical section </a:t>
            </a:r>
            <a:r>
              <a:rPr lang="en-US" sz="1200" b="0" kern="1200" baseline="0" dirty="0" smtClean="0">
                <a:solidFill>
                  <a:schemeClr val="tx1"/>
                </a:solidFill>
                <a:latin typeface="+mn-lt"/>
                <a:ea typeface="+mn-ea"/>
                <a:cs typeface="+mn-cs"/>
              </a:rPr>
              <a:t>of the program. It is important that only one program at a time be </a:t>
            </a:r>
            <a:r>
              <a:rPr lang="en-US" sz="1200" kern="1200" baseline="0" dirty="0" smtClean="0">
                <a:solidFill>
                  <a:schemeClr val="tx1"/>
                </a:solidFill>
                <a:latin typeface="+mn-lt"/>
                <a:ea typeface="+mn-ea"/>
                <a:cs typeface="+mn-cs"/>
              </a:rPr>
              <a:t>allowed in its critical section. We cannot simply rely on the OS to understand and enforce this restriction because the detailed requirements may not be obvious. In the case of the printer, for example, we want any individual process to have control of the printer while it prints an entire file. Otherwise, lines from competing processes will be interleaved.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enforcement of mutual exclusion creates two additional control problems. One is that of </a:t>
            </a:r>
            <a:r>
              <a:rPr lang="en-US" sz="1200" b="1" kern="1200" baseline="0" dirty="0" smtClean="0">
                <a:solidFill>
                  <a:schemeClr val="tx1"/>
                </a:solidFill>
                <a:latin typeface="+mn-lt"/>
                <a:ea typeface="+mn-ea"/>
                <a:cs typeface="+mn-cs"/>
              </a:rPr>
              <a:t>deadlock . </a:t>
            </a:r>
            <a:r>
              <a:rPr lang="en-US" sz="1200" b="0" kern="1200" baseline="0" dirty="0" smtClean="0">
                <a:solidFill>
                  <a:schemeClr val="tx1"/>
                </a:solidFill>
                <a:latin typeface="+mn-lt"/>
                <a:ea typeface="+mn-ea"/>
                <a:cs typeface="+mn-cs"/>
              </a:rPr>
              <a:t>For example, consider two processes, P1 and P2, and two </a:t>
            </a:r>
            <a:r>
              <a:rPr lang="en-US" sz="1200" kern="1200" baseline="0" dirty="0" smtClean="0">
                <a:solidFill>
                  <a:schemeClr val="tx1"/>
                </a:solidFill>
                <a:latin typeface="+mn-lt"/>
                <a:ea typeface="+mn-ea"/>
                <a:cs typeface="+mn-cs"/>
              </a:rPr>
              <a:t>resources, R1 and R2. Suppose that each process needs access to both resources to perform part of its function. Then it is possible to have the following situation: the OS assigns R1 to P2, and R2 to P1. Each process is waiting for one of the two resources. Neither will release the resource that it already owns until it has acquired the other resource and performed the function requiring both resources. The two processes are deadlocked.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final control problem is </a:t>
            </a:r>
            <a:r>
              <a:rPr lang="en-US" sz="1200" b="1" kern="1200" baseline="0" dirty="0" smtClean="0">
                <a:solidFill>
                  <a:schemeClr val="tx1"/>
                </a:solidFill>
                <a:latin typeface="+mn-lt"/>
                <a:ea typeface="+mn-ea"/>
                <a:cs typeface="+mn-cs"/>
              </a:rPr>
              <a:t>starvation . </a:t>
            </a:r>
            <a:r>
              <a:rPr lang="en-US" sz="1200" b="0" kern="1200" baseline="0" dirty="0" smtClean="0">
                <a:solidFill>
                  <a:schemeClr val="tx1"/>
                </a:solidFill>
                <a:latin typeface="+mn-lt"/>
                <a:ea typeface="+mn-ea"/>
                <a:cs typeface="+mn-cs"/>
              </a:rPr>
              <a:t>Suppose that three processes (P1, P2</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P3) each require periodic access to resource R. Consider the situation in which P1 is in possession of the resource, and both P2 and P3 are delayed, waiting for that resource. When P1 exits its critical section, either P2 or P3 should be allowed access to R. Assume that the OS grants access to P3 and that P1 again requires access before P3 completes its critical section. If the OS grants access to P1 after P3 has finished, and subsequently alternately grants access to P1 and P3, then P2 may indefinitely be denied access to the resource, even though there is no deadlock situation.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extLst>
      <p:ext uri="{BB962C8B-B14F-4D97-AF65-F5344CB8AC3E}">
        <p14:creationId xmlns:p14="http://schemas.microsoft.com/office/powerpoint/2010/main" val="19518141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The simplest </a:t>
            </a:r>
            <a:r>
              <a:rPr lang="en-US" sz="1200" kern="1200" baseline="0" dirty="0" err="1" smtClean="0">
                <a:solidFill>
                  <a:schemeClr val="tx1"/>
                </a:solidFill>
                <a:latin typeface="+mn-lt"/>
                <a:ea typeface="+mn-ea"/>
                <a:cs typeface="+mn-cs"/>
              </a:rPr>
              <a:t>queueing</a:t>
            </a:r>
            <a:r>
              <a:rPr lang="en-US" sz="1200" kern="1200" baseline="0" dirty="0" smtClean="0">
                <a:solidFill>
                  <a:schemeClr val="tx1"/>
                </a:solidFill>
                <a:latin typeface="+mn-lt"/>
                <a:ea typeface="+mn-ea"/>
                <a:cs typeface="+mn-cs"/>
              </a:rPr>
              <a:t> discipline is first-in-first-out, but this may not be sufficient if</a:t>
            </a:r>
          </a:p>
          <a:p>
            <a:r>
              <a:rPr lang="en-US" sz="1200" kern="1200" baseline="0" dirty="0" smtClean="0">
                <a:solidFill>
                  <a:schemeClr val="tx1"/>
                </a:solidFill>
                <a:latin typeface="+mn-lt"/>
                <a:ea typeface="+mn-ea"/>
                <a:cs typeface="+mn-cs"/>
              </a:rPr>
              <a:t>some messages are more urgent than others. An alternative is to allow the specifying</a:t>
            </a:r>
          </a:p>
          <a:p>
            <a:r>
              <a:rPr lang="en-US" sz="1200" kern="1200" baseline="0" dirty="0" smtClean="0">
                <a:solidFill>
                  <a:schemeClr val="tx1"/>
                </a:solidFill>
                <a:latin typeface="+mn-lt"/>
                <a:ea typeface="+mn-ea"/>
                <a:cs typeface="+mn-cs"/>
              </a:rPr>
              <a:t>of message priority, on the basis of message type or by designation by the sender.</a:t>
            </a:r>
          </a:p>
          <a:p>
            <a:r>
              <a:rPr lang="en-US" sz="1200" kern="1200" baseline="0" dirty="0" smtClean="0">
                <a:solidFill>
                  <a:schemeClr val="tx1"/>
                </a:solidFill>
                <a:latin typeface="+mn-lt"/>
                <a:ea typeface="+mn-ea"/>
                <a:cs typeface="+mn-cs"/>
              </a:rPr>
              <a:t>Another alternative is to allow the receiver to inspect the message queue and select</a:t>
            </a:r>
          </a:p>
          <a:p>
            <a:r>
              <a:rPr lang="en-US" sz="1200" kern="1200" baseline="0" dirty="0" smtClean="0">
                <a:solidFill>
                  <a:schemeClr val="tx1"/>
                </a:solidFill>
                <a:latin typeface="+mn-lt"/>
                <a:ea typeface="+mn-ea"/>
                <a:cs typeface="+mn-cs"/>
              </a:rPr>
              <a:t>which message to receive next.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extLst>
      <p:ext uri="{BB962C8B-B14F-4D97-AF65-F5344CB8AC3E}">
        <p14:creationId xmlns:p14="http://schemas.microsoft.com/office/powerpoint/2010/main" val="38465033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5.23 shows one way in which message passing can be used to enforce mutual exclusion (compare Figures 5.4 , 5.5 , and 5.9 ). We assume the use of the blocking receive primitive and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primitive. A set of concurrent processes share a mailbox, box , which can be used by all processes to send and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mailbox is initialized to contain a single message with null content. A process wishing to enter its critical section first attempts to receive a message. If the mailbox is empty, then the process is blocked. Once a process has acquired the message, it performs its critical section and then places the message back into the mailbox. Thus, the message functions as a token that is passed from process to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preceding solution assumes that if more than one process performs the receive operation concurrently, then:</a:t>
            </a:r>
          </a:p>
          <a:p>
            <a:r>
              <a:rPr lang="en-US" sz="1200" kern="1200" baseline="0" dirty="0" smtClean="0">
                <a:solidFill>
                  <a:schemeClr val="tx1"/>
                </a:solidFill>
                <a:latin typeface="+mn-lt"/>
                <a:ea typeface="+mn-ea"/>
                <a:cs typeface="+mn-cs"/>
              </a:rPr>
              <a:t>• If there is a message, it is delivered to only one process and the others are</a:t>
            </a:r>
          </a:p>
          <a:p>
            <a:r>
              <a:rPr lang="en-US" sz="1200" kern="1200" baseline="0" dirty="0" smtClean="0">
                <a:solidFill>
                  <a:schemeClr val="tx1"/>
                </a:solidFill>
                <a:latin typeface="+mn-lt"/>
                <a:ea typeface="+mn-ea"/>
                <a:cs typeface="+mn-cs"/>
              </a:rPr>
              <a:t>blocked, or</a:t>
            </a:r>
          </a:p>
          <a:p>
            <a:r>
              <a:rPr lang="en-US" sz="1200" kern="1200" baseline="0" dirty="0" smtClean="0">
                <a:solidFill>
                  <a:schemeClr val="tx1"/>
                </a:solidFill>
                <a:latin typeface="+mn-lt"/>
                <a:ea typeface="+mn-ea"/>
                <a:cs typeface="+mn-cs"/>
              </a:rPr>
              <a:t>• If the message queue is empty, all processes are blocked; when a message is</a:t>
            </a:r>
          </a:p>
          <a:p>
            <a:r>
              <a:rPr lang="en-US" sz="1200" kern="1200" baseline="0" dirty="0" smtClean="0">
                <a:solidFill>
                  <a:schemeClr val="tx1"/>
                </a:solidFill>
                <a:latin typeface="+mn-lt"/>
                <a:ea typeface="+mn-ea"/>
                <a:cs typeface="+mn-cs"/>
              </a:rPr>
              <a:t>available, only one blocked process is activated and given the message.</a:t>
            </a:r>
          </a:p>
          <a:p>
            <a:r>
              <a:rPr lang="en-US" sz="1200" kern="1200" baseline="0" dirty="0" smtClean="0">
                <a:solidFill>
                  <a:schemeClr val="tx1"/>
                </a:solidFill>
                <a:latin typeface="+mn-lt"/>
                <a:ea typeface="+mn-ea"/>
                <a:cs typeface="+mn-cs"/>
              </a:rPr>
              <a:t>These assumptions are true of virtually all message-passing facilities.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extLst>
      <p:ext uri="{BB962C8B-B14F-4D97-AF65-F5344CB8AC3E}">
        <p14:creationId xmlns:p14="http://schemas.microsoft.com/office/powerpoint/2010/main" val="3640923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extLst>
      <p:ext uri="{BB962C8B-B14F-4D97-AF65-F5344CB8AC3E}">
        <p14:creationId xmlns:p14="http://schemas.microsoft.com/office/powerpoint/2010/main" val="9417799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message passing, Figure 5.24 is a solution to the bounded-buffer producer/consumer problem. Using the basic mutual-exclusion power of message passing, the problem could have been solved with an algorithmic structure similar to that of Figure 5.16 . Instead, the program of Figure 5.24 takes advantage of the ability of message passing to be used to pass data in addition to signals. Two mailboxes are used. As the producer generates data, it is sent as messages to the mailbox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 As long as there is at least one message in that mailbox, the consumer can consume. Hence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serves as the buffer; the data in the buffer are organized as a queue of messages. The “size” of the buffer is</a:t>
            </a:r>
          </a:p>
          <a:p>
            <a:r>
              <a:rPr lang="en-US" sz="1200" kern="1200" baseline="0" dirty="0" smtClean="0">
                <a:solidFill>
                  <a:schemeClr val="tx1"/>
                </a:solidFill>
                <a:latin typeface="+mn-lt"/>
                <a:ea typeface="+mn-ea"/>
                <a:cs typeface="+mn-cs"/>
              </a:rPr>
              <a:t>determined by the global variable capacity . Initially, the mailbox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is filled with a number of null messages equal to the capacity of the buffer. The number of messages in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shrinks with each production and grows with each consumption.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approach is quite flexible. There may be multiple producers and consumers, as long as all have access to both mailboxes. The system may even be distributed, with all producer processes and the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mailbox at one site and all the consumer processes and the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mailbox at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extLst>
      <p:ext uri="{BB962C8B-B14F-4D97-AF65-F5344CB8AC3E}">
        <p14:creationId xmlns:p14="http://schemas.microsoft.com/office/powerpoint/2010/main" val="3944540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readers/writers problem is defined as follows: There is a data area shared among a number of processes. The data area could be a file, a block of main memory, or even a bank of processor registers. There are a number of processes that only read the data area (readers) and a number that only write to the data area (writers). The conditions that must be satisfied are as follows: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Any number of readers may simultaneously read the file.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Only one writer at a time may write to the file.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If a writer is writing to the file, no reader may read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readers are processes that are not required to exclude one another and writers are processes that are required to exclude all other processes, readers and writers alike.</a:t>
            </a:r>
            <a:endParaRPr lang="en-NZ" sz="24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extLst>
      <p:ext uri="{BB962C8B-B14F-4D97-AF65-F5344CB8AC3E}">
        <p14:creationId xmlns:p14="http://schemas.microsoft.com/office/powerpoint/2010/main" val="2862663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5.25 is a solution using semaphores, showing one instance each of a reader and a writer; the solution does not change for multiple readers and writers. The writer process is simple. The semaphore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is used to enforce mutual exclusion. As long as one writer is accessing the shared data area, no other writers and no readers may access it. The reader process also makes use of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to enforce mutual exclusion. However, to allow multiple readers, we require that, when there are no readers reading, the first reader that attempts to read should wait on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 When there is already at least one reader reading, subsequent readers need not wait before entering. The global variable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used to keep track of the number of readers, and the semaphore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is used to assure that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updated properly.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extLst>
      <p:ext uri="{BB962C8B-B14F-4D97-AF65-F5344CB8AC3E}">
        <p14:creationId xmlns:p14="http://schemas.microsoft.com/office/powerpoint/2010/main" val="3439157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a:p>
            <a:r>
              <a:rPr lang="en-US" sz="1200" kern="1200" baseline="0" dirty="0" smtClean="0">
                <a:solidFill>
                  <a:schemeClr val="tx1"/>
                </a:solidFill>
                <a:latin typeface="+mn-lt"/>
                <a:ea typeface="+mn-ea"/>
                <a:cs typeface="+mn-cs"/>
              </a:rPr>
              <a:t>In the previous solution, readers have priority. Once a single reader has begun to access the data area, it is possible for readers to retain control of the data area as long as there is at least one reader in the act of reading. Therefore, writers are subject to starvation.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5.26 shows a solution that guarantees that no new readers are allowed access to the data area once at least one writer has declared a desire to write. For writers, the following semaphores and variables are added to the ones already defined:</a:t>
            </a: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that inhibits all readers while there is at least one writer desiring access to the data area</a:t>
            </a:r>
          </a:p>
          <a:p>
            <a:r>
              <a:rPr lang="en-US" sz="1200" kern="1200" baseline="0" dirty="0" smtClean="0">
                <a:solidFill>
                  <a:schemeClr val="tx1"/>
                </a:solidFill>
                <a:latin typeface="+mn-lt"/>
                <a:ea typeface="+mn-ea"/>
                <a:cs typeface="+mn-cs"/>
              </a:rPr>
              <a:t>• A variable </a:t>
            </a:r>
            <a:r>
              <a:rPr lang="en-US" sz="1200" kern="1200" baseline="0" dirty="0" err="1" smtClean="0">
                <a:solidFill>
                  <a:schemeClr val="tx1"/>
                </a:solidFill>
                <a:latin typeface="+mn-lt"/>
                <a:ea typeface="+mn-ea"/>
                <a:cs typeface="+mn-cs"/>
              </a:rPr>
              <a:t>writecount</a:t>
            </a:r>
            <a:r>
              <a:rPr lang="en-US" sz="1200" kern="1200" baseline="0" dirty="0" smtClean="0">
                <a:solidFill>
                  <a:schemeClr val="tx1"/>
                </a:solidFill>
                <a:latin typeface="+mn-lt"/>
                <a:ea typeface="+mn-ea"/>
                <a:cs typeface="+mn-cs"/>
              </a:rPr>
              <a:t> that controls the setting of </a:t>
            </a:r>
            <a:r>
              <a:rPr lang="en-US" sz="1200" kern="1200" baseline="0" dirty="0" err="1" smtClean="0">
                <a:solidFill>
                  <a:schemeClr val="tx1"/>
                </a:solidFill>
                <a:latin typeface="+mn-lt"/>
                <a:ea typeface="+mn-ea"/>
                <a:cs typeface="+mn-cs"/>
              </a:rPr>
              <a:t>rsem</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y</a:t>
            </a:r>
            <a:r>
              <a:rPr lang="en-US" sz="1200" kern="1200" baseline="0" dirty="0" smtClean="0">
                <a:solidFill>
                  <a:schemeClr val="tx1"/>
                </a:solidFill>
                <a:latin typeface="+mn-lt"/>
                <a:ea typeface="+mn-ea"/>
                <a:cs typeface="+mn-cs"/>
              </a:rPr>
              <a:t> that controls the updating of </a:t>
            </a:r>
            <a:r>
              <a:rPr lang="en-US" sz="1200" kern="1200" baseline="0" dirty="0" err="1" smtClean="0">
                <a:solidFill>
                  <a:schemeClr val="tx1"/>
                </a:solidFill>
                <a:latin typeface="+mn-lt"/>
                <a:ea typeface="+mn-ea"/>
                <a:cs typeface="+mn-cs"/>
              </a:rPr>
              <a:t>writecount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extLst>
      <p:ext uri="{BB962C8B-B14F-4D97-AF65-F5344CB8AC3E}">
        <p14:creationId xmlns:p14="http://schemas.microsoft.com/office/powerpoint/2010/main" val="1038544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readers, one additional semaphore is needed. A long queue must not be allowed to build up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otherwise writers will not be able to jump the queue. Therefore, only one reader is allowed to queue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with any additional readers queuing on semaphore </a:t>
            </a:r>
            <a:r>
              <a:rPr lang="en-US" sz="1200" kern="1200" baseline="0" dirty="0" err="1" smtClean="0">
                <a:solidFill>
                  <a:schemeClr val="tx1"/>
                </a:solidFill>
                <a:latin typeface="+mn-lt"/>
                <a:ea typeface="+mn-ea"/>
                <a:cs typeface="+mn-cs"/>
              </a:rPr>
              <a:t>z</a:t>
            </a:r>
            <a:r>
              <a:rPr lang="en-US" sz="1200" kern="1200" baseline="0" dirty="0" smtClean="0">
                <a:solidFill>
                  <a:schemeClr val="tx1"/>
                </a:solidFill>
                <a:latin typeface="+mn-lt"/>
                <a:ea typeface="+mn-ea"/>
                <a:cs typeface="+mn-cs"/>
              </a:rPr>
              <a:t> , immediately before waiting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Table 5.6 summarizes the possibilities.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extLst>
      <p:ext uri="{BB962C8B-B14F-4D97-AF65-F5344CB8AC3E}">
        <p14:creationId xmlns:p14="http://schemas.microsoft.com/office/powerpoint/2010/main" val="1589233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An alternative solution, which gives writers priority and which is implemented using message passing, is shown in Figure 5.27 . In this case, there is a controller process that has access to the shared data area. Other processes wishing to access the data area send a request message to the controller, are granted access with an “OK” reply message, and indicate completion of access with a “finished” message. The controller is equipped with three mailboxes, one for each type of message that it may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controller process services write request messages before read request messages to give writers priority. In addition, mutual exclusion must be enforced. To do this the variable </a:t>
            </a:r>
            <a:r>
              <a:rPr lang="en-US" sz="1200" i="1" kern="1200" baseline="0" dirty="0" smtClean="0">
                <a:solidFill>
                  <a:schemeClr val="tx1"/>
                </a:solidFill>
                <a:latin typeface="+mn-lt"/>
                <a:ea typeface="+mn-ea"/>
                <a:cs typeface="+mn-cs"/>
              </a:rPr>
              <a:t>count is used, which is initialized to some number greater </a:t>
            </a:r>
            <a:r>
              <a:rPr lang="en-US" sz="1200" kern="1200" baseline="0" dirty="0" smtClean="0">
                <a:solidFill>
                  <a:schemeClr val="tx1"/>
                </a:solidFill>
                <a:latin typeface="+mn-lt"/>
                <a:ea typeface="+mn-ea"/>
                <a:cs typeface="+mn-cs"/>
              </a:rPr>
              <a:t>than the maximum possible number of readers. In this example, we use a value of 100. The action of the controller can be summarized as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&gt; 0, then no writer is waiting and there may or may not be readers </a:t>
            </a:r>
            <a:r>
              <a:rPr lang="en-US" sz="1200" kern="1200" baseline="0" dirty="0" smtClean="0">
                <a:solidFill>
                  <a:schemeClr val="tx1"/>
                </a:solidFill>
                <a:latin typeface="+mn-lt"/>
                <a:ea typeface="+mn-ea"/>
                <a:cs typeface="+mn-cs"/>
              </a:rPr>
              <a:t>active. Service all “finished” messages first to clear active readers. Then service write requests and then read requests.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 0, then the only request outstanding is a write request. Allow the </a:t>
            </a:r>
            <a:r>
              <a:rPr lang="en-US" sz="1200" kern="1200" baseline="0" dirty="0" smtClean="0">
                <a:solidFill>
                  <a:schemeClr val="tx1"/>
                </a:solidFill>
                <a:latin typeface="+mn-lt"/>
                <a:ea typeface="+mn-ea"/>
                <a:cs typeface="+mn-cs"/>
              </a:rPr>
              <a:t>writer to proceed and wait for a “finished”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a:t>
            </a:r>
            <a:r>
              <a:rPr lang="en-US" sz="1200" i="1" kern="1200" baseline="0" dirty="0" smtClean="0">
                <a:solidFill>
                  <a:schemeClr val="tx1"/>
                </a:solidFill>
                <a:latin typeface="+mn-lt"/>
                <a:ea typeface="+mn-ea"/>
                <a:cs typeface="+mn-cs"/>
              </a:rPr>
              <a:t>count &lt; 0, then a writer has made a request and is being made to wait </a:t>
            </a:r>
            <a:r>
              <a:rPr lang="en-US" sz="1200" kern="1200" baseline="0" dirty="0" smtClean="0">
                <a:solidFill>
                  <a:schemeClr val="tx1"/>
                </a:solidFill>
                <a:latin typeface="+mn-lt"/>
                <a:ea typeface="+mn-ea"/>
                <a:cs typeface="+mn-cs"/>
              </a:rPr>
              <a:t>to clear all active readers. Therefore, only “finished” messages should be serviced.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extLst>
      <p:ext uri="{BB962C8B-B14F-4D97-AF65-F5344CB8AC3E}">
        <p14:creationId xmlns:p14="http://schemas.microsoft.com/office/powerpoint/2010/main" val="17712675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Summary of </a:t>
            </a:r>
            <a:r>
              <a:rPr lang="en-US" smtClean="0"/>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83</a:t>
            </a:fld>
            <a:endParaRPr lang="en-US" dirty="0">
              <a:solidFill>
                <a:prstClr val="black"/>
              </a:solidFill>
              <a:latin typeface="Calibri"/>
            </a:endParaRPr>
          </a:p>
        </p:txBody>
      </p:sp>
    </p:spTree>
    <p:extLst>
      <p:ext uri="{BB962C8B-B14F-4D97-AF65-F5344CB8AC3E}">
        <p14:creationId xmlns:p14="http://schemas.microsoft.com/office/powerpoint/2010/main" val="1943079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Control of competition inevitably involves the OS because it is the OS that allocates resources. In addition, the processes themselves will need to be able to express the requirement for mutual exclusion in some fashion, such as locking a resource prior to its use. Any solution will involve some support from the OS, such as the provision of the locking facility.</a:t>
            </a:r>
            <a:endParaRPr lang="en-US" b="0" dirty="0" smtClean="0"/>
          </a:p>
          <a:p>
            <a:endParaRPr lang="en-US" dirty="0" smtClean="0"/>
          </a:p>
          <a:p>
            <a:r>
              <a:rPr lang="en-US" sz="1200" kern="1200" baseline="0" dirty="0" smtClean="0">
                <a:solidFill>
                  <a:schemeClr val="tx1"/>
                </a:solidFill>
                <a:latin typeface="+mn-lt"/>
                <a:ea typeface="+mn-ea"/>
                <a:cs typeface="+mn-cs"/>
              </a:rPr>
              <a:t>Figure 5.4 illustrates the mutual exclusion mechanism in abstract terms. There are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processes to be executed concurrently. </a:t>
            </a:r>
            <a:r>
              <a:rPr lang="en-US" sz="1200" kern="1200" baseline="0" dirty="0" smtClean="0">
                <a:solidFill>
                  <a:schemeClr val="tx1"/>
                </a:solidFill>
                <a:latin typeface="+mn-lt"/>
                <a:ea typeface="+mn-ea"/>
                <a:cs typeface="+mn-cs"/>
              </a:rPr>
              <a:t>Each process includes (1) a critical section that operates on some resource Ra, and (2) additional code preceding and following the critical section that does not involve access to Ra. Because all processes access the same resource Ra, it is desired that only one process at a time be in its critical section. To enforce mutual exclusion, two functions are provided: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Each function takes as an argument the name of the resource that is the subject of competition. Any process that attempts to enter its critical section while another process is in its critical section, for the same resource, is made to wait.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remains to examine specific mechanisms for providing the functions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For the moment, we defer this issue while we consider the other cases of process interaction.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4221173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The case of cooperation by sharing</a:t>
            </a:r>
          </a:p>
          <a:p>
            <a:r>
              <a:rPr lang="en-US" sz="1200" kern="1200" baseline="0" dirty="0" smtClean="0">
                <a:solidFill>
                  <a:schemeClr val="tx1"/>
                </a:solidFill>
                <a:latin typeface="+mn-lt"/>
                <a:ea typeface="+mn-ea"/>
                <a:cs typeface="+mn-cs"/>
              </a:rPr>
              <a:t>covers processes that interact with other processes without being explicitly aware of</a:t>
            </a:r>
          </a:p>
          <a:p>
            <a:r>
              <a:rPr lang="en-US" sz="1200" kern="1200" baseline="0" dirty="0" smtClean="0">
                <a:solidFill>
                  <a:schemeClr val="tx1"/>
                </a:solidFill>
                <a:latin typeface="+mn-lt"/>
                <a:ea typeface="+mn-ea"/>
                <a:cs typeface="+mn-cs"/>
              </a:rPr>
              <a:t>them. For example, multiple processes may have access to shared variables or to shared</a:t>
            </a:r>
          </a:p>
          <a:p>
            <a:r>
              <a:rPr lang="en-US" sz="1200" kern="1200" baseline="0" dirty="0" smtClean="0">
                <a:solidFill>
                  <a:schemeClr val="tx1"/>
                </a:solidFill>
                <a:latin typeface="+mn-lt"/>
                <a:ea typeface="+mn-ea"/>
                <a:cs typeface="+mn-cs"/>
              </a:rPr>
              <a:t>files or databases. Processes may use and update the shared data without reference to</a:t>
            </a:r>
          </a:p>
          <a:p>
            <a:r>
              <a:rPr lang="en-US" sz="1200" kern="1200" baseline="0" dirty="0" smtClean="0">
                <a:solidFill>
                  <a:schemeClr val="tx1"/>
                </a:solidFill>
                <a:latin typeface="+mn-lt"/>
                <a:ea typeface="+mn-ea"/>
                <a:cs typeface="+mn-cs"/>
              </a:rPr>
              <a:t>other processes, but know that other processes may have access to the same data. Thus</a:t>
            </a:r>
          </a:p>
          <a:p>
            <a:r>
              <a:rPr lang="en-US" sz="1200" kern="1200" baseline="0" dirty="0" smtClean="0">
                <a:solidFill>
                  <a:schemeClr val="tx1"/>
                </a:solidFill>
                <a:latin typeface="+mn-lt"/>
                <a:ea typeface="+mn-ea"/>
                <a:cs typeface="+mn-cs"/>
              </a:rPr>
              <a:t>the processes must cooperate to ensure that the data they share are properly managed.</a:t>
            </a:r>
          </a:p>
          <a:p>
            <a:r>
              <a:rPr lang="en-US" sz="1200" kern="1200" baseline="0" dirty="0" smtClean="0">
                <a:solidFill>
                  <a:schemeClr val="tx1"/>
                </a:solidFill>
                <a:latin typeface="+mn-lt"/>
                <a:ea typeface="+mn-ea"/>
                <a:cs typeface="+mn-cs"/>
              </a:rPr>
              <a:t>The control mechanisms must ensure the integrity of the shared data.</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data are held on resources (devices, memory), the control problems</a:t>
            </a:r>
          </a:p>
          <a:p>
            <a:r>
              <a:rPr lang="en-US" sz="1200" kern="1200" baseline="0" dirty="0" smtClean="0">
                <a:solidFill>
                  <a:schemeClr val="tx1"/>
                </a:solidFill>
                <a:latin typeface="+mn-lt"/>
                <a:ea typeface="+mn-ea"/>
                <a:cs typeface="+mn-cs"/>
              </a:rPr>
              <a:t>of mutual exclusion, deadlock, and starvation are again present. The only difference</a:t>
            </a:r>
          </a:p>
          <a:p>
            <a:r>
              <a:rPr lang="en-US" sz="1200" kern="1200" baseline="0" dirty="0" smtClean="0">
                <a:solidFill>
                  <a:schemeClr val="tx1"/>
                </a:solidFill>
                <a:latin typeface="+mn-lt"/>
                <a:ea typeface="+mn-ea"/>
                <a:cs typeface="+mn-cs"/>
              </a:rPr>
              <a:t>is that data items may be accessed in two different modes, reading and writing, and</a:t>
            </a:r>
          </a:p>
          <a:p>
            <a:r>
              <a:rPr lang="en-US" sz="1200" kern="1200" baseline="0" dirty="0" smtClean="0">
                <a:solidFill>
                  <a:schemeClr val="tx1"/>
                </a:solidFill>
                <a:latin typeface="+mn-lt"/>
                <a:ea typeface="+mn-ea"/>
                <a:cs typeface="+mn-cs"/>
              </a:rPr>
              <a:t>only writing operations must be mutually exclusive.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2773208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 In the first two cases that</a:t>
            </a:r>
          </a:p>
          <a:p>
            <a:r>
              <a:rPr lang="en-US" sz="1200" kern="1200" baseline="0" dirty="0" smtClean="0">
                <a:solidFill>
                  <a:schemeClr val="tx1"/>
                </a:solidFill>
                <a:latin typeface="+mn-lt"/>
                <a:ea typeface="+mn-ea"/>
                <a:cs typeface="+mn-cs"/>
              </a:rPr>
              <a:t>we have discussed, each process has its own isolated environment that does not</a:t>
            </a:r>
          </a:p>
          <a:p>
            <a:r>
              <a:rPr lang="en-US" sz="1200" kern="1200" baseline="0" dirty="0" smtClean="0">
                <a:solidFill>
                  <a:schemeClr val="tx1"/>
                </a:solidFill>
                <a:latin typeface="+mn-lt"/>
                <a:ea typeface="+mn-ea"/>
                <a:cs typeface="+mn-cs"/>
              </a:rPr>
              <a:t>include the other processes. The interactions among processes are indirect. In both</a:t>
            </a:r>
          </a:p>
          <a:p>
            <a:r>
              <a:rPr lang="en-US" sz="1200" kern="1200" baseline="0" dirty="0" smtClean="0">
                <a:solidFill>
                  <a:schemeClr val="tx1"/>
                </a:solidFill>
                <a:latin typeface="+mn-lt"/>
                <a:ea typeface="+mn-ea"/>
                <a:cs typeface="+mn-cs"/>
              </a:rPr>
              <a:t>cases, there is a sharing. In the case of competition, they are sharing resources without</a:t>
            </a:r>
          </a:p>
          <a:p>
            <a:r>
              <a:rPr lang="en-US" sz="1200" kern="1200" baseline="0" dirty="0" smtClean="0">
                <a:solidFill>
                  <a:schemeClr val="tx1"/>
                </a:solidFill>
                <a:latin typeface="+mn-lt"/>
                <a:ea typeface="+mn-ea"/>
                <a:cs typeface="+mn-cs"/>
              </a:rPr>
              <a:t>being aware of the other processes. In the second case, they are sharing values, and</a:t>
            </a:r>
          </a:p>
          <a:p>
            <a:r>
              <a:rPr lang="en-US" sz="1200" kern="1200" baseline="0" dirty="0" smtClean="0">
                <a:solidFill>
                  <a:schemeClr val="tx1"/>
                </a:solidFill>
                <a:latin typeface="+mn-lt"/>
                <a:ea typeface="+mn-ea"/>
                <a:cs typeface="+mn-cs"/>
              </a:rPr>
              <a:t>although each process is not explicitly aware of the other processes, it is aware of</a:t>
            </a:r>
          </a:p>
          <a:p>
            <a:r>
              <a:rPr lang="en-US" sz="1200" kern="1200" baseline="0" dirty="0" smtClean="0">
                <a:solidFill>
                  <a:schemeClr val="tx1"/>
                </a:solidFill>
                <a:latin typeface="+mn-lt"/>
                <a:ea typeface="+mn-ea"/>
                <a:cs typeface="+mn-cs"/>
              </a:rPr>
              <a:t>the need to maintain data integrity. When processes cooperate by communication,</a:t>
            </a:r>
          </a:p>
          <a:p>
            <a:r>
              <a:rPr lang="en-US" sz="1200" kern="1200" baseline="0" dirty="0" smtClean="0">
                <a:solidFill>
                  <a:schemeClr val="tx1"/>
                </a:solidFill>
                <a:latin typeface="+mn-lt"/>
                <a:ea typeface="+mn-ea"/>
                <a:cs typeface="+mn-cs"/>
              </a:rPr>
              <a:t>however, the various processes participate in a common effort that links all of the</a:t>
            </a:r>
          </a:p>
          <a:p>
            <a:r>
              <a:rPr lang="en-US" sz="1200" kern="1200" baseline="0" dirty="0" smtClean="0">
                <a:solidFill>
                  <a:schemeClr val="tx1"/>
                </a:solidFill>
                <a:latin typeface="+mn-lt"/>
                <a:ea typeface="+mn-ea"/>
                <a:cs typeface="+mn-cs"/>
              </a:rPr>
              <a:t>processes. The communication provides a way to synchronize, or coordinate, the</a:t>
            </a:r>
          </a:p>
          <a:p>
            <a:r>
              <a:rPr lang="en-US" sz="1200" kern="1200" baseline="0" dirty="0" smtClean="0">
                <a:solidFill>
                  <a:schemeClr val="tx1"/>
                </a:solidFill>
                <a:latin typeface="+mn-lt"/>
                <a:ea typeface="+mn-ea"/>
                <a:cs typeface="+mn-cs"/>
              </a:rPr>
              <a:t>various activities.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Typically, communication can be characterized as consisting of messages of</a:t>
            </a:r>
          </a:p>
          <a:p>
            <a:r>
              <a:rPr lang="en-US" sz="1200" kern="1200" baseline="0" dirty="0" smtClean="0">
                <a:solidFill>
                  <a:schemeClr val="tx1"/>
                </a:solidFill>
                <a:latin typeface="+mn-lt"/>
                <a:ea typeface="+mn-ea"/>
                <a:cs typeface="+mn-cs"/>
              </a:rPr>
              <a:t>some sort. Primitives for sending and receiving messages may be provided as part of</a:t>
            </a:r>
          </a:p>
          <a:p>
            <a:r>
              <a:rPr lang="en-US" sz="1200" kern="1200" baseline="0" dirty="0" smtClean="0">
                <a:solidFill>
                  <a:schemeClr val="tx1"/>
                </a:solidFill>
                <a:latin typeface="+mn-lt"/>
                <a:ea typeface="+mn-ea"/>
                <a:cs typeface="+mn-cs"/>
              </a:rPr>
              <a:t>the programming language or provided by the OS kernel.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nothing is shared between processes in the act of passing messages,</a:t>
            </a:r>
          </a:p>
          <a:p>
            <a:r>
              <a:rPr lang="en-US" sz="1200" kern="1200" baseline="0" dirty="0" smtClean="0">
                <a:solidFill>
                  <a:schemeClr val="tx1"/>
                </a:solidFill>
                <a:latin typeface="+mn-lt"/>
                <a:ea typeface="+mn-ea"/>
                <a:cs typeface="+mn-cs"/>
              </a:rPr>
              <a:t>mutual exclusion is not a control requirement for this sort of cooperation. However,</a:t>
            </a:r>
          </a:p>
          <a:p>
            <a:r>
              <a:rPr lang="en-US" sz="1200" kern="1200" baseline="0" dirty="0" smtClean="0">
                <a:solidFill>
                  <a:schemeClr val="tx1"/>
                </a:solidFill>
                <a:latin typeface="+mn-lt"/>
                <a:ea typeface="+mn-ea"/>
                <a:cs typeface="+mn-cs"/>
              </a:rPr>
              <a:t>the problems of deadlock and starvation are still present. As an example of deadlock,</a:t>
            </a:r>
          </a:p>
          <a:p>
            <a:r>
              <a:rPr lang="en-US" sz="1200" kern="1200" baseline="0" dirty="0" smtClean="0">
                <a:solidFill>
                  <a:schemeClr val="tx1"/>
                </a:solidFill>
                <a:latin typeface="+mn-lt"/>
                <a:ea typeface="+mn-ea"/>
                <a:cs typeface="+mn-cs"/>
              </a:rPr>
              <a:t>two processes may be blocked, each waiting for a communication from the other. As</a:t>
            </a:r>
          </a:p>
          <a:p>
            <a:r>
              <a:rPr lang="en-US" sz="1200" kern="1200" baseline="0" dirty="0" smtClean="0">
                <a:solidFill>
                  <a:schemeClr val="tx1"/>
                </a:solidFill>
                <a:latin typeface="+mn-lt"/>
                <a:ea typeface="+mn-ea"/>
                <a:cs typeface="+mn-cs"/>
              </a:rPr>
              <a:t>an example of starvation, consider three processes, P1, P2, and P3, that exhibit the</a:t>
            </a:r>
          </a:p>
          <a:p>
            <a:r>
              <a:rPr lang="en-US" sz="1200" kern="1200" baseline="0" dirty="0" smtClean="0">
                <a:solidFill>
                  <a:schemeClr val="tx1"/>
                </a:solidFill>
                <a:latin typeface="+mn-lt"/>
                <a:ea typeface="+mn-ea"/>
                <a:cs typeface="+mn-cs"/>
              </a:rPr>
              <a:t>following behavior. P1 is repeatedly attempting to communicate with either P2 or</a:t>
            </a:r>
          </a:p>
          <a:p>
            <a:r>
              <a:rPr lang="en-US" sz="1200" kern="1200" baseline="0" dirty="0" smtClean="0">
                <a:solidFill>
                  <a:schemeClr val="tx1"/>
                </a:solidFill>
                <a:latin typeface="+mn-lt"/>
                <a:ea typeface="+mn-ea"/>
                <a:cs typeface="+mn-cs"/>
              </a:rPr>
              <a:t>P3, and P2 and P3 are both attempting to communicate with P1. A sequence could</a:t>
            </a:r>
          </a:p>
          <a:p>
            <a:r>
              <a:rPr lang="en-US" sz="1200" kern="1200" baseline="0" dirty="0" smtClean="0">
                <a:solidFill>
                  <a:schemeClr val="tx1"/>
                </a:solidFill>
                <a:latin typeface="+mn-lt"/>
                <a:ea typeface="+mn-ea"/>
                <a:cs typeface="+mn-cs"/>
              </a:rPr>
              <a:t>arise in which P1 and P2 exchange information repeatedly, while P3 is blocked waiting</a:t>
            </a:r>
          </a:p>
          <a:p>
            <a:r>
              <a:rPr lang="en-US" sz="1200" kern="1200" baseline="0" dirty="0" smtClean="0">
                <a:solidFill>
                  <a:schemeClr val="tx1"/>
                </a:solidFill>
                <a:latin typeface="+mn-lt"/>
                <a:ea typeface="+mn-ea"/>
                <a:cs typeface="+mn-cs"/>
              </a:rPr>
              <a:t>for a communication from P1. There is no deadlock, because P1 remains active,</a:t>
            </a:r>
          </a:p>
          <a:p>
            <a:r>
              <a:rPr lang="en-US" sz="1200" kern="1200" baseline="0" dirty="0" smtClean="0">
                <a:solidFill>
                  <a:schemeClr val="tx1"/>
                </a:solidFill>
                <a:latin typeface="+mn-lt"/>
                <a:ea typeface="+mn-ea"/>
                <a:cs typeface="+mn-cs"/>
              </a:rPr>
              <a:t>but P3 is starved.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854867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smtClean="0">
                <a:solidFill>
                  <a:schemeClr val="tx1"/>
                </a:solidFill>
                <a:latin typeface="+mn-lt"/>
                <a:ea typeface="+mn-ea"/>
                <a:cs typeface="+mn-cs"/>
              </a:rPr>
              <a:t>Any facility or capability that is to provide support for mutual exclusion should</a:t>
            </a:r>
          </a:p>
          <a:p>
            <a:r>
              <a:rPr lang="en-US" sz="1200" b="0" kern="1200" baseline="0" dirty="0" smtClean="0">
                <a:solidFill>
                  <a:schemeClr val="tx1"/>
                </a:solidFill>
                <a:latin typeface="+mn-lt"/>
                <a:ea typeface="+mn-ea"/>
                <a:cs typeface="+mn-cs"/>
              </a:rPr>
              <a:t>meet the following requirements: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Mutual exclusion must be enforced: Only one process at a time is allowed into</a:t>
            </a:r>
          </a:p>
          <a:p>
            <a:r>
              <a:rPr lang="en-US" sz="1200" b="0" kern="1200" baseline="0" dirty="0" smtClean="0">
                <a:solidFill>
                  <a:schemeClr val="tx1"/>
                </a:solidFill>
                <a:latin typeface="+mn-lt"/>
                <a:ea typeface="+mn-ea"/>
                <a:cs typeface="+mn-cs"/>
              </a:rPr>
              <a:t>its critical section, among all processes that have critical sections for the same resource or shared object.</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A process that halts in its noncritical section must do so without interfering</a:t>
            </a:r>
          </a:p>
          <a:p>
            <a:r>
              <a:rPr lang="en-US" sz="1200" b="0" kern="1200" baseline="0" dirty="0" smtClean="0">
                <a:solidFill>
                  <a:schemeClr val="tx1"/>
                </a:solidFill>
                <a:latin typeface="+mn-lt"/>
                <a:ea typeface="+mn-ea"/>
                <a:cs typeface="+mn-cs"/>
              </a:rPr>
              <a:t>with other processes.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It must not be possible for a process requiring access to a critical section to be</a:t>
            </a:r>
          </a:p>
          <a:p>
            <a:r>
              <a:rPr lang="en-US" sz="1200" b="0" kern="1200" baseline="0" dirty="0" smtClean="0">
                <a:solidFill>
                  <a:schemeClr val="tx1"/>
                </a:solidFill>
                <a:latin typeface="+mn-lt"/>
                <a:ea typeface="+mn-ea"/>
                <a:cs typeface="+mn-cs"/>
              </a:rPr>
              <a:t>delayed indefinitely: no deadlock or starvation.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4. When no process is in a critical section, any process that requests entry to its</a:t>
            </a:r>
          </a:p>
          <a:p>
            <a:r>
              <a:rPr lang="en-US" sz="1200" b="0" kern="1200" baseline="0" dirty="0" smtClean="0">
                <a:solidFill>
                  <a:schemeClr val="tx1"/>
                </a:solidFill>
                <a:latin typeface="+mn-lt"/>
                <a:ea typeface="+mn-ea"/>
                <a:cs typeface="+mn-cs"/>
              </a:rPr>
              <a:t>critical section must be permitted to enter without delay.</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5. No assumptions are made about relative process speeds or number of processors.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6. A process remains inside its critical section for a finite time only.</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There are a number of ways in which the requirements for mutual exclusion can be satisfied. One approach is to leave the responsibility with the processes that wish to execute concurrently. Processes, whether they are system programs or application programs, would be required to coordinate with one another to enforce mutual exclusion, with no support from the programming language or the OS. We can refer to these as software approaches. Although this approach is prone to high processing overhead and bugs, it is nevertheless useful to examine such approaches to gain a better understanding of the complexity of concurrent processing. This topic was covered in the preceding section. A second approach involves the use of special purpose machine instructions. These have the advantage of reducing overhead but nevertheless will be shown to be unattractive as a general-purpose solution; they are covered in Section 5.3 . A third approach is to provide some level of support within the OS or a programming language. Three of the most important such approaches are examined in Sections 5.4 through 5.6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1106751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48E312F-FA3E-4946-862A-5DCDD189A467}" type="datetime1">
              <a:rPr lang="en-US" smtClean="0"/>
              <a:t>4/18/2018</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C6A529F-2A38-5E46-9A30-1E77CC312FF1}" type="datetime1">
              <a:rPr lang="en-US" smtClean="0"/>
              <a:t>4/18/2018</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8AA68B3-4193-3647-9498-C9123ECF331F}" type="datetime1">
              <a:rPr lang="en-US" smtClean="0"/>
              <a:t>4/18/2018</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4965905F-1FF2-B44C-8447-D20D4E0D31CC}" type="datetime1">
              <a:rPr lang="en-US" smtClean="0"/>
              <a:t>4/18/2018</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r>
              <a:rPr lang="en-US"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2F3ADC2-3FEE-0F43-B834-816A0B53D4CD}" type="datetime1">
              <a:rPr lang="en-US" smtClean="0"/>
              <a:t>4/18/2018</a:t>
            </a:fld>
            <a:endParaRPr/>
          </a:p>
        </p:txBody>
      </p:sp>
      <p:sp>
        <p:nvSpPr>
          <p:cNvPr id="5" name="Footer Placeholder 4"/>
          <p:cNvSpPr>
            <a:spLocks noGrp="1"/>
          </p:cNvSpPr>
          <p:nvPr>
            <p:ph type="ftr" sz="quarter" idx="11"/>
          </p:nvPr>
        </p:nvSpPr>
        <p:spPr/>
        <p:txBody>
          <a:bodyPr/>
          <a:lstStyle/>
          <a:p>
            <a:r>
              <a:rPr lang="en-US" smtClean="0"/>
              <a:t>© 2017 Pearson Education, Inc., Hoboken, NJ. All rights reserved. </a:t>
            </a:r>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437C39A8-6788-C24A-864E-68356630D1B7}" type="datetime1">
              <a:rPr lang="en-US" smtClean="0"/>
              <a:t>4/18/2018</a:t>
            </a:fld>
            <a:endParaRPr lang="en-US" dirty="0"/>
          </a:p>
        </p:txBody>
      </p:sp>
      <p:sp>
        <p:nvSpPr>
          <p:cNvPr id="5" name="Footer Placeholder 4"/>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64CB1ACF-210A-AA4F-9F61-1BD7D239A035}" type="datetime1">
              <a:rPr lang="en-US" smtClean="0"/>
              <a:t>4/18/2018</a:t>
            </a:fld>
            <a:endParaRPr lang="en-US" dirty="0"/>
          </a:p>
        </p:txBody>
      </p:sp>
      <p:sp>
        <p:nvSpPr>
          <p:cNvPr id="6" name="Footer Placeholder 5"/>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B4BA6485-30A0-574E-87A7-4916BC0E7260}" type="datetime1">
              <a:rPr lang="en-US" smtClean="0"/>
              <a:t>4/18/2018</a:t>
            </a:fld>
            <a:endParaRPr lang="en-US" dirty="0"/>
          </a:p>
        </p:txBody>
      </p:sp>
      <p:sp>
        <p:nvSpPr>
          <p:cNvPr id="8" name="Footer Placeholder 7"/>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6DFCD7C2-D3E2-FC4B-8625-B43D0CE8603D}" type="datetime1">
              <a:rPr lang="en-US" smtClean="0"/>
              <a:t>4/18/2018</a:t>
            </a:fld>
            <a:endParaRPr lang="en-US" dirty="0"/>
          </a:p>
        </p:txBody>
      </p:sp>
      <p:sp>
        <p:nvSpPr>
          <p:cNvPr id="6" name="Footer Placeholder 5"/>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9BCB7F04-538B-A24A-974C-5C9091F7E45B}" type="datetime1">
              <a:rPr lang="en-US" smtClean="0"/>
              <a:t>4/18/2018</a:t>
            </a:fld>
            <a:endParaRPr lang="en-US" dirty="0"/>
          </a:p>
        </p:txBody>
      </p:sp>
      <p:sp>
        <p:nvSpPr>
          <p:cNvPr id="6" name="Footer Placeholder 5"/>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84278A8-8C52-7149-B9A4-0C16B47E4729}" type="datetime1">
              <a:rPr lang="en-US" smtClean="0"/>
              <a:t>4/18/2018</a:t>
            </a:fld>
            <a:endParaRPr lang="en-US" dirty="0"/>
          </a:p>
        </p:txBody>
      </p:sp>
      <p:sp>
        <p:nvSpPr>
          <p:cNvPr id="6" name="Footer Placeholder 5"/>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7195863-B803-6844-9421-9F1311029437}" type="datetime1">
              <a:rPr lang="en-US" smtClean="0"/>
              <a:t>4/18/2018</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854C6909-65D7-C841-9073-802E80AD48E0}" type="datetime1">
              <a:rPr lang="en-US" smtClean="0"/>
              <a:t>4/18/2018</a:t>
            </a:fld>
            <a:endParaRPr lang="en-US" dirty="0"/>
          </a:p>
        </p:txBody>
      </p:sp>
      <p:sp>
        <p:nvSpPr>
          <p:cNvPr id="4" name="Footer Placeholder 3"/>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17D4D390-3AFC-F14A-8EB0-5B57C92D1B3B}" type="datetime1">
              <a:rPr lang="en-US" smtClean="0"/>
              <a:t>4/18/2018</a:t>
            </a:fld>
            <a:endParaRPr lang="en-US" dirty="0"/>
          </a:p>
        </p:txBody>
      </p:sp>
      <p:sp>
        <p:nvSpPr>
          <p:cNvPr id="3" name="Footer Placeholder 2"/>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5C214424-E713-004E-BCD3-7DBC35825BFA}" type="datetime1">
              <a:rPr lang="en-US" smtClean="0"/>
              <a:t>4/18/2018</a:t>
            </a:fld>
            <a:endParaRPr lang="en-US" dirty="0"/>
          </a:p>
        </p:txBody>
      </p:sp>
      <p:sp>
        <p:nvSpPr>
          <p:cNvPr id="6" name="Footer Placeholder 5"/>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8A59C8D-B2AC-324C-B4A6-60AB06385967}" type="datetime1">
              <a:rPr lang="en-US" smtClean="0"/>
              <a:t>4/18/2018</a:t>
            </a:fld>
            <a:endParaRPr lang="en-US" dirty="0"/>
          </a:p>
        </p:txBody>
      </p:sp>
      <p:sp>
        <p:nvSpPr>
          <p:cNvPr id="6" name="Footer Placeholder 5"/>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smtClean="0"/>
              <a:t>Click icon to add picture</a:t>
            </a:r>
            <a:endParaRPr/>
          </a:p>
        </p:txBody>
      </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42A0578E-FD22-B449-B282-71562287240E}" type="datetime1">
              <a:rPr lang="en-US" smtClean="0"/>
              <a:t>4/18/2018</a:t>
            </a:fld>
            <a:endParaRPr lang="en-US" dirty="0"/>
          </a:p>
        </p:txBody>
      </p:sp>
      <p:sp>
        <p:nvSpPr>
          <p:cNvPr id="5" name="Footer Placeholder 4"/>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ECCA5E21-223F-934B-8727-3F7288671E6F}" type="datetime1">
              <a:rPr lang="en-US" smtClean="0"/>
              <a:t>4/18/2018</a:t>
            </a:fld>
            <a:endParaRPr lang="en-US" dirty="0"/>
          </a:p>
        </p:txBody>
      </p:sp>
      <p:sp>
        <p:nvSpPr>
          <p:cNvPr id="5" name="Footer Placeholder 4"/>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FEC8F82A-18E4-184E-9DBB-AEC6E057D175}" type="datetime1">
              <a:rPr lang="en-US" smtClean="0">
                <a:solidFill>
                  <a:prstClr val="white">
                    <a:lumMod val="65000"/>
                  </a:prstClr>
                </a:solidFill>
              </a:rPr>
              <a:t>4/18/2018</a:t>
            </a:fld>
            <a:endParaRPr lang="en-US" dirty="0">
              <a:solidFill>
                <a:prstClr val="white">
                  <a:lumMod val="65000"/>
                </a:prstClr>
              </a:solidFill>
            </a:endParaRPr>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solidFill>
                  <a:prstClr val="white">
                    <a:lumMod val="65000"/>
                  </a:prstClr>
                </a:solidFill>
              </a:rPr>
              <a:pPr>
                <a:defRPr/>
              </a:pPr>
              <a:t>‹#›</a:t>
            </a:fld>
            <a:endParaRPr lang="en-US" dirty="0">
              <a:solidFill>
                <a:prstClr val="white">
                  <a:lumMod val="65000"/>
                </a:prstClr>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B0A22D9-04C6-EE47-9B22-562A1CFC3260}" type="datetime1">
              <a:rPr lang="en-US" smtClean="0">
                <a:solidFill>
                  <a:prstClr val="white">
                    <a:lumMod val="65000"/>
                  </a:prstClr>
                </a:solidFill>
              </a:rPr>
              <a:t>4/18/2018</a:t>
            </a:fld>
            <a:endParaRPr>
              <a:solidFill>
                <a:prstClr val="white">
                  <a:lumMod val="65000"/>
                </a:prstClr>
              </a:solidFill>
            </a:endParaRPr>
          </a:p>
        </p:txBody>
      </p:sp>
      <p:sp>
        <p:nvSpPr>
          <p:cNvPr id="5" name="Footer Placeholder 4"/>
          <p:cNvSpPr>
            <a:spLocks noGrp="1"/>
          </p:cNvSpPr>
          <p:nvPr>
            <p:ph type="ftr" sz="quarter" idx="11"/>
          </p:nvPr>
        </p:nvSpPr>
        <p:spPr/>
        <p:txBody>
          <a:bodyPr/>
          <a:lstStyle/>
          <a:p>
            <a:r>
              <a:rPr lang="en-US" smtClean="0">
                <a:solidFill>
                  <a:prstClr val="white">
                    <a:lumMod val="65000"/>
                  </a:prstClr>
                </a:solidFill>
              </a:rPr>
              <a:t>© 2017 Pearson Education, Inc., Hoboken, NJ. All rights reserved. </a:t>
            </a:r>
            <a:endParaRPr>
              <a:solidFill>
                <a:prstClr val="white">
                  <a:lumMod val="65000"/>
                </a:prstClr>
              </a:solidFill>
            </a:endParaRPr>
          </a:p>
        </p:txBody>
      </p:sp>
      <p:sp>
        <p:nvSpPr>
          <p:cNvPr id="6" name="Slide Number Placeholder 5"/>
          <p:cNvSpPr>
            <a:spLocks noGrp="1"/>
          </p:cNvSpPr>
          <p:nvPr>
            <p:ph type="sldNum" sz="quarter" idx="12"/>
          </p:nvPr>
        </p:nvSpPr>
        <p:spPr/>
        <p:txBody>
          <a:bodyPr/>
          <a:lstStyle/>
          <a:p>
            <a:fld id="{3FFF1679-83E0-4571-98D7-4BB535B5F505}" type="slidenum">
              <a:rPr>
                <a:solidFill>
                  <a:srgbClr val="990000"/>
                </a:solidFill>
              </a:rPr>
              <a:pPr/>
              <a:t>‹#›</a:t>
            </a:fld>
            <a:endParaRPr>
              <a:solidFill>
                <a:srgbClr val="990000"/>
              </a:solidFill>
            </a:endParaRPr>
          </a:p>
        </p:txBody>
      </p:sp>
      <p:pic>
        <p:nvPicPr>
          <p:cNvPr id="7" name="Picture 6" descr="green.gif"/>
          <p:cNvPicPr>
            <a:picLocks noChangeAspect="1"/>
          </p:cNvPicPr>
          <p:nvPr userDrawn="1"/>
        </p:nvPicPr>
        <p:blipFill>
          <a:blip r:embed="rId2" cstate="print"/>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cstate="print"/>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prstClr val="black"/>
              </a:solidFill>
              <a:latin typeface="Calisto MT"/>
            </a:endParaRPr>
          </a:p>
        </p:txBody>
      </p:sp>
      <p:pic>
        <p:nvPicPr>
          <p:cNvPr id="10" name="Picture 9" descr="top.gif"/>
          <p:cNvPicPr>
            <a:picLocks noChangeAspect="1"/>
          </p:cNvPicPr>
          <p:nvPr userDrawn="1"/>
        </p:nvPicPr>
        <p:blipFill>
          <a:blip r:embed="rId4" cstate="print"/>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C63EE24-A999-DE4B-B900-C3E954775CCF}" type="datetime1">
              <a:rPr lang="en-US" smtClean="0">
                <a:solidFill>
                  <a:prstClr val="white">
                    <a:lumMod val="65000"/>
                  </a:prstClr>
                </a:solidFill>
              </a:rPr>
              <a:t>4/18/2018</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solidFill>
                  <a:prstClr val="white">
                    <a:lumMod val="65000"/>
                  </a:prstClr>
                </a:solidFill>
              </a:rPr>
              <a:pPr>
                <a:defRPr/>
              </a:pPr>
              <a:t>‹#›</a:t>
            </a:fld>
            <a:endParaRPr lang="en-US" dirty="0">
              <a:solidFill>
                <a:prstClr val="white">
                  <a:lumMod val="65000"/>
                </a:prstClr>
              </a:solidFill>
            </a:endParaRPr>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6FFAD63A-8C06-A24C-BD9F-9D628EE19627}" type="datetime1">
              <a:rPr lang="en-US" smtClean="0">
                <a:solidFill>
                  <a:prstClr val="white">
                    <a:lumMod val="65000"/>
                  </a:prstClr>
                </a:solidFill>
              </a:rPr>
              <a:t>4/18/2018</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875B6D4-7300-4048-A0BE-F24C53946F1C}" type="datetime1">
              <a:rPr lang="en-US" smtClean="0"/>
              <a:t>4/18/2018</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500AB429-0F09-CD45-868D-226E9DB904D2}" type="datetime1">
              <a:rPr lang="en-US" smtClean="0">
                <a:solidFill>
                  <a:prstClr val="white">
                    <a:lumMod val="65000"/>
                  </a:prstClr>
                </a:solidFill>
              </a:rPr>
              <a:t>4/18/2018</a:t>
            </a:fld>
            <a:endParaRPr lang="en-US" dirty="0">
              <a:solidFill>
                <a:prstClr val="white">
                  <a:lumMod val="65000"/>
                </a:prstClr>
              </a:solidFill>
            </a:endParaRPr>
          </a:p>
        </p:txBody>
      </p:sp>
      <p:sp>
        <p:nvSpPr>
          <p:cNvPr id="8" name="Footer Placeholder 7"/>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solidFill>
                  <a:srgbClr val="990000"/>
                </a:solidFill>
              </a:rPr>
              <a:pPr>
                <a:defRPr/>
              </a:pPr>
              <a:t>‹#›</a:t>
            </a:fld>
            <a:endParaRPr lang="en-US" dirty="0">
              <a:solidFill>
                <a:srgbClr val="990000"/>
              </a:solidFill>
            </a:endParaRPr>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3553D3F-F9E2-474D-8204-932C177ED355}" type="datetime1">
              <a:rPr lang="en-US" smtClean="0">
                <a:solidFill>
                  <a:prstClr val="white">
                    <a:lumMod val="65000"/>
                  </a:prstClr>
                </a:solidFill>
              </a:rPr>
              <a:t>4/18/2018</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C9BBD696-CD75-964B-9C77-C95DC1843906}" type="datetime1">
              <a:rPr lang="en-US" smtClean="0">
                <a:solidFill>
                  <a:prstClr val="white">
                    <a:lumMod val="65000"/>
                  </a:prstClr>
                </a:solidFill>
              </a:rPr>
              <a:t>4/18/2018</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953D1339-4491-7B4D-B275-449021F65F3A}" type="datetime1">
              <a:rPr lang="en-US" smtClean="0">
                <a:solidFill>
                  <a:prstClr val="white">
                    <a:lumMod val="65000"/>
                  </a:prstClr>
                </a:solidFill>
              </a:rPr>
              <a:t>4/18/2018</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C4FD2F6-21C9-0642-99F5-6B969577620C}" type="datetime1">
              <a:rPr lang="en-US" smtClean="0">
                <a:solidFill>
                  <a:prstClr val="white">
                    <a:lumMod val="65000"/>
                  </a:prstClr>
                </a:solidFill>
              </a:rPr>
              <a:t>4/18/2018</a:t>
            </a:fld>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Date Placeholder 1"/>
          <p:cNvSpPr>
            <a:spLocks noGrp="1"/>
          </p:cNvSpPr>
          <p:nvPr>
            <p:ph type="dt" sz="half" idx="10"/>
          </p:nvPr>
        </p:nvSpPr>
        <p:spPr/>
        <p:txBody>
          <a:bodyPr/>
          <a:lstStyle/>
          <a:p>
            <a:pPr>
              <a:defRPr/>
            </a:pPr>
            <a:fld id="{740E14AF-FE95-EB46-8F73-7A26053952FD}" type="datetime1">
              <a:rPr lang="en-US" smtClean="0">
                <a:solidFill>
                  <a:prstClr val="white">
                    <a:lumMod val="65000"/>
                  </a:prstClr>
                </a:solidFill>
              </a:rPr>
              <a:t>4/18/2018</a:t>
            </a:fld>
            <a:endParaRPr lang="en-US" dirty="0">
              <a:solidFill>
                <a:prstClr val="white">
                  <a:lumMod val="65000"/>
                </a:prstClr>
              </a:solidFill>
            </a:endParaRPr>
          </a:p>
        </p:txBody>
      </p:sp>
      <p:sp>
        <p:nvSpPr>
          <p:cNvPr id="3" name="Footer Placeholder 2"/>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8DB1DC53-40F0-6846-963F-0AC8342F7920}" type="datetime1">
              <a:rPr lang="en-US" smtClean="0">
                <a:solidFill>
                  <a:prstClr val="white">
                    <a:lumMod val="65000"/>
                  </a:prstClr>
                </a:solidFill>
              </a:rPr>
              <a:t>4/18/2018</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C8673003-54CE-0346-83AB-4E41EBB0A477}" type="datetime1">
              <a:rPr lang="en-US" smtClean="0">
                <a:solidFill>
                  <a:prstClr val="white">
                    <a:lumMod val="65000"/>
                  </a:prstClr>
                </a:solidFill>
              </a:rPr>
              <a:t>4/18/2018</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solidFill>
                  <a:srgbClr val="990000"/>
                </a:solidFill>
              </a:rPr>
              <a:pPr>
                <a:defRPr/>
              </a:pPr>
              <a:t>‹#›</a:t>
            </a:fld>
            <a:endParaRPr lang="en-US" dirty="0">
              <a:solidFill>
                <a:srgbClr val="990000"/>
              </a:solidFill>
            </a:endParaRPr>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smtClean="0"/>
              <a:t>Click icon to add picture</a:t>
            </a:r>
            <a:endParaRPr dirty="0"/>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0393EA7-1D53-A44C-BFD2-F4D9F938345A}" type="datetime1">
              <a:rPr lang="en-US" smtClean="0">
                <a:solidFill>
                  <a:prstClr val="white">
                    <a:lumMod val="65000"/>
                  </a:prstClr>
                </a:solidFill>
              </a:rPr>
              <a:t>4/18/2018</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4FEB82FF-5B8E-8844-9A8A-E25D23D32BFC}" type="datetime1">
              <a:rPr lang="en-US" smtClean="0">
                <a:solidFill>
                  <a:prstClr val="white">
                    <a:lumMod val="65000"/>
                  </a:prstClr>
                </a:solidFill>
              </a:rPr>
              <a:t>4/18/2018</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solidFill>
                  <a:srgbClr val="990000"/>
                </a:solidFill>
              </a:rPr>
              <a:pPr>
                <a:defRPr/>
              </a:pPr>
              <a:t>‹#›</a:t>
            </a:fld>
            <a:endParaRPr lang="en-US" dirty="0">
              <a:solidFill>
                <a:srgbClr val="990000"/>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F7616D7-994C-BC40-9FA0-978F0F22E1D5}" type="datetime1">
              <a:rPr lang="en-US" smtClean="0"/>
              <a:t>4/18/2018</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53BBE2C-C4DF-ED4C-BA6A-5FE9C2B5415B}" type="datetime1">
              <a:rPr lang="en-US" smtClean="0"/>
              <a:t>4/18/2018</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DBDF118-D3DE-D845-9923-EAA3C3B2549C}" type="datetime1">
              <a:rPr lang="en-US" smtClean="0"/>
              <a:t>4/18/2018</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61C8528-6BBB-B34C-AA62-6B12AAE88233}" type="datetime1">
              <a:rPr lang="en-US" smtClean="0"/>
              <a:t>4/18/2018</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7E8A697-EA2B-9541-8F80-63FC6C5B1417}" type="datetime1">
              <a:rPr lang="en-US" smtClean="0"/>
              <a:t>4/18/2018</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1B9ABC4-D72A-164E-B5EB-4F9BC9333955}" type="datetime1">
              <a:rPr lang="en-US" smtClean="0"/>
              <a:t>4/18/2018</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smtClean="0"/>
              <a:t>© 2017 Pearson Education, Inc., Hoboken, NJ. All rights reserved. </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2.jpeg"/><Relationship Id="rId2" Type="http://schemas.openxmlformats.org/officeDocument/2006/relationships/slideLayout" Target="../slideLayouts/slideLayout27.xml"/><Relationship Id="rId16" Type="http://schemas.openxmlformats.org/officeDocument/2006/relationships/image" Target="../media/image1.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B2936734-5B71-9C4C-A00B-EAC1D44D9D66}" type="datetime1">
              <a:rPr lang="en-US" smtClean="0"/>
              <a:t>4/18/2018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iming>
    <p:tnLst>
      <p:par>
        <p:cTn id="1" dur="indefinite" restart="never" nodeType="tmRoot"/>
      </p:par>
    </p:tnLst>
  </p:timing>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A5C09F9-B7FD-0B4E-A688-6E1420819C3F}" type="datetime1">
              <a:rPr lang="en-US" smtClean="0"/>
              <a:t>4/18/2018</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r>
              <a:rPr lang="en-US" smtClean="0"/>
              <a:t>© 2017 Pearson Education, Inc., Hoboken, NJ. All rights reserved. </a:t>
            </a: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Lst>
  <p:transition/>
  <p:timing>
    <p:tnLst>
      <p:par>
        <p:cTn id="1" dur="indefinite" restart="never" nodeType="tmRoot"/>
      </p:par>
    </p:tnLst>
  </p:timing>
  <p:hf sldNum="0" hdr="0" dt="0"/>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9DEB694C-0B59-F149-ADA4-20EB4274AAD7}" type="datetime1">
              <a:rPr lang="en-US" smtClean="0">
                <a:solidFill>
                  <a:prstClr val="white">
                    <a:lumMod val="65000"/>
                  </a:prstClr>
                </a:solidFill>
              </a:rPr>
              <a:t>4/18/2018</a:t>
            </a:fld>
            <a:endParaRPr lang="en-US" dirty="0">
              <a:solidFill>
                <a:prstClr val="white">
                  <a:lumMod val="65000"/>
                </a:prstClr>
              </a:solidFill>
            </a:endParaRPr>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r>
              <a:rPr lang="en-US" smtClean="0">
                <a:solidFill>
                  <a:prstClr val="white">
                    <a:lumMod val="65000"/>
                  </a:prstClr>
                </a:solidFill>
              </a:rPr>
              <a:t>© 2017 Pearson Education, Inc., Hoboken, NJ. All rights reserved. </a:t>
            </a:r>
            <a:endParaRPr lang="en-US" dirty="0">
              <a:solidFill>
                <a:prstClr val="white">
                  <a:lumMod val="65000"/>
                </a:prstClr>
              </a:solidFill>
            </a:endParaRPr>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p:transition/>
  <p:hf sldNum="0" hdr="0" dt="0"/>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df"/><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df"/><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42.pdf"/></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df"/><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df"/><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df"/><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51.pdf"/><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53.pdf"/><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55.pdf"/><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df"/><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df"/><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syMOLWlGjNg" TargetMode="Externa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www.csc.villanova.edu/~mdamian/threads/javamonitors.html" TargetMode="Externa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5.xml"/><Relationship Id="rId1" Type="http://schemas.openxmlformats.org/officeDocument/2006/relationships/slideLayout" Target="../slideLayouts/slideLayout2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20.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2.pdf"/><Relationship Id="rId2" Type="http://schemas.openxmlformats.org/officeDocument/2006/relationships/notesSlide" Target="../notesSlides/notesSlide48.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74.pdf"/><Relationship Id="rId2" Type="http://schemas.openxmlformats.org/officeDocument/2006/relationships/notesSlide" Target="../notesSlides/notesSlide49.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76.pd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1.xml"/><Relationship Id="rId5" Type="http://schemas.openxmlformats.org/officeDocument/2006/relationships/image" Target="../media/image43.png"/><Relationship Id="rId4" Type="http://schemas.openxmlformats.org/officeDocument/2006/relationships/image" Target="../media/image78.pd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80.pdf"/><Relationship Id="rId2" Type="http://schemas.openxmlformats.org/officeDocument/2006/relationships/notesSlide" Target="../notesSlides/notesSlide55.xml"/><Relationship Id="rId1" Type="http://schemas.openxmlformats.org/officeDocument/2006/relationships/slideLayout" Target="../slideLayouts/slideLayout21.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82.pdf"/><Relationship Id="rId2" Type="http://schemas.openxmlformats.org/officeDocument/2006/relationships/notesSlide" Target="../notesSlides/notesSlide56.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85.pdf"/><Relationship Id="rId2" Type="http://schemas.openxmlformats.org/officeDocument/2006/relationships/notesSlide" Target="../notesSlides/notesSlide58.xml"/><Relationship Id="rId1" Type="http://schemas.openxmlformats.org/officeDocument/2006/relationships/slideLayout" Target="../slideLayouts/slideLayout21.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smtClean="0"/>
              <a:t>Chapter 5</a:t>
            </a:r>
            <a:br>
              <a:rPr lang="en-US" dirty="0" smtClean="0"/>
            </a:br>
            <a:r>
              <a:rPr lang="en-US" dirty="0" smtClean="0"/>
              <a:t>Concurrency: Mutual Exclusion and Synchronization</a:t>
            </a:r>
          </a:p>
        </p:txBody>
      </p:sp>
      <p:sp>
        <p:nvSpPr>
          <p:cNvPr id="3" name="Subtitle 2"/>
          <p:cNvSpPr>
            <a:spLocks noGrp="1"/>
          </p:cNvSpPr>
          <p:nvPr>
            <p:ph type="body" idx="1"/>
          </p:nvPr>
        </p:nvSpPr>
        <p:spPr>
          <a:xfrm>
            <a:off x="457200" y="1905000"/>
            <a:ext cx="2133601" cy="4191000"/>
          </a:xfrm>
        </p:spPr>
        <p:txBody>
          <a:bodyPr rtlCol="0">
            <a:normAutofit/>
          </a:bodyPr>
          <a:lstStyle/>
          <a:p>
            <a:pPr algn="ctr">
              <a:spcBef>
                <a:spcPct val="20000"/>
              </a:spcBef>
              <a:buClrTx/>
              <a:buSzTx/>
              <a:defRPr/>
            </a:pPr>
            <a:r>
              <a:rPr lang="en-US" sz="3200" i="1" dirty="0" smtClean="0">
                <a:solidFill>
                  <a:schemeClr val="bg2">
                    <a:lumMod val="25000"/>
                  </a:schemeClr>
                </a:solidFill>
              </a:rPr>
              <a:t>Operating Systems:</a:t>
            </a:r>
            <a:br>
              <a:rPr lang="en-US" sz="3200" i="1" dirty="0" smtClean="0">
                <a:solidFill>
                  <a:schemeClr val="bg2">
                    <a:lumMod val="25000"/>
                  </a:schemeClr>
                </a:solidFill>
              </a:rPr>
            </a:br>
            <a:r>
              <a:rPr lang="en-US" sz="3200" i="1" dirty="0" smtClean="0">
                <a:solidFill>
                  <a:schemeClr val="bg2">
                    <a:lumMod val="25000"/>
                  </a:schemeClr>
                </a:solidFill>
              </a:rPr>
              <a:t>Internals and Design Principles</a:t>
            </a:r>
          </a:p>
        </p:txBody>
      </p:sp>
      <p:sp>
        <p:nvSpPr>
          <p:cNvPr id="7" name="Rectangle 6"/>
          <p:cNvSpPr/>
          <p:nvPr/>
        </p:nvSpPr>
        <p:spPr>
          <a:xfrm>
            <a:off x="5029200" y="5029200"/>
            <a:ext cx="3581400" cy="684803"/>
          </a:xfrm>
          <a:prstGeom prst="rect">
            <a:avLst/>
          </a:prstGeom>
        </p:spPr>
        <p:txBody>
          <a:bodyPr wrap="square">
            <a:spAutoFit/>
          </a:bodyPr>
          <a:lstStyle/>
          <a:p>
            <a:pPr algn="r">
              <a:spcBef>
                <a:spcPts val="300"/>
              </a:spcBef>
              <a:buClr>
                <a:schemeClr val="accent1"/>
              </a:buClr>
              <a:buSzPct val="75000"/>
            </a:pPr>
            <a:r>
              <a:rPr lang="en-US" dirty="0" smtClean="0">
                <a:solidFill>
                  <a:schemeClr val="tx1">
                    <a:lumMod val="50000"/>
                    <a:lumOff val="50000"/>
                  </a:schemeClr>
                </a:solidFill>
                <a:latin typeface="+mn-lt"/>
              </a:rPr>
              <a:t>Ninth Edition</a:t>
            </a:r>
          </a:p>
          <a:p>
            <a:pPr algn="r">
              <a:spcBef>
                <a:spcPts val="300"/>
              </a:spcBef>
              <a:buClr>
                <a:schemeClr val="accent1"/>
              </a:buClr>
              <a:buSzPct val="75000"/>
            </a:pPr>
            <a:r>
              <a:rPr lang="en-US" dirty="0" smtClean="0">
                <a:solidFill>
                  <a:schemeClr val="tx1">
                    <a:lumMod val="50000"/>
                    <a:lumOff val="50000"/>
                  </a:schemeClr>
                </a:solidFill>
                <a:latin typeface="+mn-lt"/>
              </a:rPr>
              <a:t>By William Stallings</a:t>
            </a:r>
            <a:endParaRPr lang="en-US" dirty="0">
              <a:solidFill>
                <a:schemeClr val="tx1">
                  <a:lumMod val="50000"/>
                  <a:lumOff val="50000"/>
                </a:schemeClr>
              </a:solidFill>
              <a:latin typeface="+mn-lt"/>
            </a:endParaRPr>
          </a:p>
        </p:txBody>
      </p:sp>
      <p:sp>
        <p:nvSpPr>
          <p:cNvPr id="5" name="Footer Placeholder 4"/>
          <p:cNvSpPr>
            <a:spLocks noGrp="1"/>
          </p:cNvSpPr>
          <p:nvPr>
            <p:ph type="ftr" sz="quarter" idx="11"/>
          </p:nvPr>
        </p:nvSpPr>
        <p:spPr>
          <a:xfrm>
            <a:off x="318246" y="6492875"/>
            <a:ext cx="70731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400" b="1" dirty="0" smtClean="0">
                <a:ln w="1905"/>
                <a:solidFill>
                  <a:srgbClr val="FF00FF"/>
                </a:solidFill>
                <a:effectLst>
                  <a:innerShdw blurRad="69850" dist="43180" dir="5400000">
                    <a:srgbClr val="000000">
                      <a:alpha val="65000"/>
                    </a:srgbClr>
                  </a:innerShdw>
                </a:effectLst>
              </a:rPr>
              <a:t>Hardware Support</a:t>
            </a:r>
            <a:endParaRPr lang="en-US" sz="4400" b="1" dirty="0">
              <a:ln w="1905"/>
              <a:solidFill>
                <a:srgbClr val="FF00FF"/>
              </a:solidFill>
              <a:effectLst>
                <a:innerShdw blurRad="69850" dist="43180" dir="5400000">
                  <a:srgbClr val="000000">
                    <a:alpha val="65000"/>
                  </a:srgbClr>
                </a:innerShdw>
              </a:effectLst>
            </a:endParaRPr>
          </a:p>
        </p:txBody>
      </p:sp>
      <p:sp>
        <p:nvSpPr>
          <p:cNvPr id="8" name="TextBox 7"/>
          <p:cNvSpPr txBox="1"/>
          <p:nvPr/>
        </p:nvSpPr>
        <p:spPr>
          <a:xfrm>
            <a:off x="457200" y="2057400"/>
            <a:ext cx="4495800" cy="4324261"/>
          </a:xfrm>
          <a:prstGeom prst="rect">
            <a:avLst/>
          </a:prstGeom>
          <a:noFill/>
        </p:spPr>
        <p:txBody>
          <a:bodyPr wrap="square" rtlCol="0">
            <a:spAutoFit/>
          </a:bodyPr>
          <a:lstStyle/>
          <a:p>
            <a:pPr marL="342900" lvl="1" indent="-342900">
              <a:buFont typeface="Wingdings" charset="2"/>
              <a:buChar char="§"/>
            </a:pPr>
            <a:r>
              <a:rPr lang="en-US" sz="3200" dirty="0" smtClean="0">
                <a:ln w="1905"/>
                <a:solidFill>
                  <a:srgbClr val="00B0F0"/>
                </a:solidFill>
                <a:latin typeface="+mn-lt"/>
              </a:rPr>
              <a:t>Interrupt Disabling</a:t>
            </a:r>
          </a:p>
          <a:p>
            <a:pPr marL="342900" lvl="1" indent="-342900"/>
            <a:endParaRPr lang="en-US" sz="900" b="1" dirty="0" smtClean="0">
              <a:ln w="1905"/>
              <a:solidFill>
                <a:schemeClr val="accent3">
                  <a:lumMod val="50000"/>
                </a:schemeClr>
              </a:solidFill>
              <a:effectLst>
                <a:innerShdw blurRad="69850" dist="43180" dir="5400000">
                  <a:srgbClr val="000000">
                    <a:alpha val="65000"/>
                  </a:srgbClr>
                </a:innerShdw>
              </a:effectLst>
              <a:latin typeface="+mn-lt"/>
            </a:endParaRPr>
          </a:p>
          <a:p>
            <a:pPr marL="342900" lvl="1" indent="-342900">
              <a:buFont typeface="Wingdings" charset="2"/>
              <a:buChar char="§"/>
            </a:pPr>
            <a:r>
              <a:rPr lang="en-US" dirty="0" smtClean="0">
                <a:latin typeface="+mn-lt"/>
              </a:rPr>
              <a:t>In a uniprocessor system, concurrent processes cannot have overlapped execution; they can only be interleaved</a:t>
            </a:r>
          </a:p>
          <a:p>
            <a:pPr marL="342900" lvl="1" indent="-342900">
              <a:buFont typeface="Wingdings" charset="2"/>
              <a:buChar char="§"/>
            </a:pPr>
            <a:r>
              <a:rPr lang="en-US" dirty="0" smtClean="0">
                <a:latin typeface="+mn-lt"/>
              </a:rPr>
              <a:t>A process will continue to run until it invokes an OS service or until it is interrupted</a:t>
            </a:r>
          </a:p>
          <a:p>
            <a:pPr marL="342900" lvl="1" indent="-342900">
              <a:buFont typeface="Wingdings" charset="2"/>
              <a:buChar char="§"/>
            </a:pPr>
            <a:r>
              <a:rPr lang="en-US" dirty="0" smtClean="0">
                <a:latin typeface="+mn-lt"/>
              </a:rPr>
              <a:t>Therefore, to guarantee mutual exclusion, it is sufficient to prevent a process from being interrupted</a:t>
            </a:r>
          </a:p>
          <a:p>
            <a:pPr marL="342900" lvl="1" indent="-342900">
              <a:buFont typeface="Wingdings" charset="2"/>
              <a:buChar char="§"/>
            </a:pPr>
            <a:r>
              <a:rPr lang="en-US" dirty="0" smtClean="0">
                <a:latin typeface="+mn-lt"/>
              </a:rPr>
              <a:t>This capability can be provided in the form of primitives defined by the OS kernel for disabling and enabling interrupts</a:t>
            </a:r>
          </a:p>
        </p:txBody>
      </p:sp>
      <p:sp>
        <p:nvSpPr>
          <p:cNvPr id="9" name="TextBox 8"/>
          <p:cNvSpPr txBox="1"/>
          <p:nvPr/>
        </p:nvSpPr>
        <p:spPr>
          <a:xfrm>
            <a:off x="5410200" y="2209800"/>
            <a:ext cx="3352800" cy="3985707"/>
          </a:xfrm>
          <a:prstGeom prst="rect">
            <a:avLst/>
          </a:prstGeom>
          <a:noFill/>
        </p:spPr>
        <p:txBody>
          <a:bodyPr wrap="square" rtlCol="0">
            <a:spAutoFit/>
          </a:bodyPr>
          <a:lstStyle/>
          <a:p>
            <a:pPr marL="342900" lvl="1" indent="-342900">
              <a:buFont typeface="Wingdings" charset="2"/>
              <a:buChar char="§"/>
            </a:pPr>
            <a:r>
              <a:rPr lang="en-US" sz="3200" b="1" dirty="0" smtClean="0">
                <a:ln w="1905"/>
                <a:solidFill>
                  <a:srgbClr val="00B050"/>
                </a:solidFill>
                <a:effectLst>
                  <a:innerShdw blurRad="69850" dist="43180" dir="5400000">
                    <a:srgbClr val="000000">
                      <a:alpha val="65000"/>
                    </a:srgbClr>
                  </a:innerShdw>
                </a:effectLst>
                <a:latin typeface="+mn-lt"/>
              </a:rPr>
              <a:t>Disadvantages:</a:t>
            </a:r>
          </a:p>
          <a:p>
            <a:pPr marL="342900" lvl="1" indent="-342900"/>
            <a:endParaRPr lang="en-US" sz="3200" b="1" dirty="0" smtClean="0">
              <a:ln w="1905"/>
              <a:solidFill>
                <a:schemeClr val="accent3">
                  <a:lumMod val="50000"/>
                </a:schemeClr>
              </a:solidFill>
              <a:effectLst>
                <a:innerShdw blurRad="69850" dist="43180" dir="5400000">
                  <a:srgbClr val="000000">
                    <a:alpha val="65000"/>
                  </a:srgbClr>
                </a:innerShdw>
              </a:effectLst>
              <a:latin typeface="+mn-lt"/>
            </a:endParaRPr>
          </a:p>
          <a:p>
            <a:pPr marL="342900" lvl="1" indent="-342900">
              <a:buFont typeface="Wingdings" charset="2"/>
              <a:buChar char="§"/>
            </a:pPr>
            <a:endParaRPr lang="en-US" sz="900" b="1" dirty="0" smtClean="0">
              <a:ln w="1905"/>
              <a:solidFill>
                <a:schemeClr val="accent3">
                  <a:lumMod val="50000"/>
                </a:schemeClr>
              </a:solidFill>
              <a:effectLst>
                <a:innerShdw blurRad="69850" dist="43180" dir="5400000">
                  <a:srgbClr val="000000">
                    <a:alpha val="65000"/>
                  </a:srgbClr>
                </a:innerShdw>
              </a:effectLst>
              <a:latin typeface="+mn-lt"/>
            </a:endParaRPr>
          </a:p>
          <a:p>
            <a:pPr marL="342900" lvl="1" indent="-342900">
              <a:buFont typeface="Wingdings" charset="2"/>
              <a:buChar char="§"/>
            </a:pPr>
            <a:r>
              <a:rPr lang="en-US" dirty="0" smtClean="0">
                <a:latin typeface="+mn-lt"/>
              </a:rPr>
              <a:t>The efficiency of execution could be noticeably degraded because the processor is limited in its ability to interleave processes</a:t>
            </a:r>
          </a:p>
          <a:p>
            <a:pPr marL="342900" lvl="1" indent="-342900">
              <a:buFont typeface="Wingdings" charset="2"/>
              <a:buChar char="§"/>
            </a:pPr>
            <a:r>
              <a:rPr lang="en-US" dirty="0" smtClean="0">
                <a:latin typeface="+mn-lt"/>
              </a:rPr>
              <a:t>This approach will not work in a multiprocessor architecture</a:t>
            </a:r>
          </a:p>
          <a:p>
            <a:pPr marL="342900" lvl="1" indent="-342900">
              <a:buFont typeface="Wingdings" charset="2"/>
              <a:buChar char="§"/>
            </a:pPr>
            <a:endParaRPr lang="en-US" dirty="0" smtClean="0">
              <a:latin typeface="+mn-lt"/>
            </a:endParaRPr>
          </a:p>
          <a:p>
            <a:endParaRPr lang="en-US" dirty="0"/>
          </a:p>
        </p:txBody>
      </p:sp>
      <p:cxnSp>
        <p:nvCxnSpPr>
          <p:cNvPr id="11" name="Straight Connector 10"/>
          <p:cNvCxnSpPr/>
          <p:nvPr/>
        </p:nvCxnSpPr>
        <p:spPr>
          <a:xfrm rot="5400000">
            <a:off x="3391694" y="4228306"/>
            <a:ext cx="3581400" cy="1588"/>
          </a:xfrm>
          <a:prstGeom prst="line">
            <a:avLst/>
          </a:prstGeom>
          <a:ln w="34925">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
        <p:nvSpPr>
          <p:cNvPr id="6" name="Footer Placeholder 5"/>
          <p:cNvSpPr>
            <a:spLocks noGrp="1"/>
          </p:cNvSpPr>
          <p:nvPr>
            <p:ph type="ftr" sz="quarter" idx="11"/>
          </p:nvPr>
        </p:nvSpPr>
        <p:spPr>
          <a:xfrm>
            <a:off x="318246" y="6492875"/>
            <a:ext cx="54729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5400" dirty="0">
                <a:ln w="1905"/>
                <a:solidFill>
                  <a:srgbClr val="00B0F0"/>
                </a:solidFill>
              </a:rPr>
              <a:t>Interrupt </a:t>
            </a:r>
            <a:r>
              <a:rPr lang="en-US" sz="5400" dirty="0" smtClean="0">
                <a:ln w="1905"/>
                <a:solidFill>
                  <a:srgbClr val="00B0F0"/>
                </a:solidFill>
              </a:rPr>
              <a:t>Disabling</a:t>
            </a:r>
            <a:endParaRPr lang="en-US" dirty="0"/>
          </a:p>
        </p:txBody>
      </p:sp>
      <p:sp>
        <p:nvSpPr>
          <p:cNvPr id="5" name="Footer Placeholder 4"/>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6" name="Picture 5"/>
          <p:cNvPicPr>
            <a:picLocks noChangeAspect="1"/>
          </p:cNvPicPr>
          <p:nvPr/>
        </p:nvPicPr>
        <p:blipFill>
          <a:blip r:embed="rId2"/>
          <a:stretch>
            <a:fillRect/>
          </a:stretch>
        </p:blipFill>
        <p:spPr>
          <a:xfrm>
            <a:off x="1752600" y="2667000"/>
            <a:ext cx="5162550" cy="2314575"/>
          </a:xfrm>
          <a:prstGeom prst="rect">
            <a:avLst/>
          </a:prstGeom>
        </p:spPr>
      </p:pic>
    </p:spTree>
    <p:extLst>
      <p:ext uri="{BB962C8B-B14F-4D97-AF65-F5344CB8AC3E}">
        <p14:creationId xmlns:p14="http://schemas.microsoft.com/office/powerpoint/2010/main" val="246589130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smtClean="0">
                <a:ln w="1905"/>
                <a:solidFill>
                  <a:srgbClr val="FF00FF"/>
                </a:solidFill>
                <a:effectLst>
                  <a:innerShdw blurRad="69850" dist="43180" dir="5400000">
                    <a:srgbClr val="000000">
                      <a:alpha val="65000"/>
                    </a:srgbClr>
                  </a:innerShdw>
                </a:effectLst>
              </a:rPr>
              <a:t>Hardware Support</a:t>
            </a:r>
            <a:endParaRPr lang="en-NZ" sz="4800" b="1" dirty="0">
              <a:ln w="1905"/>
              <a:solidFill>
                <a:srgbClr val="FF00FF"/>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419600"/>
          </a:xfrm>
        </p:spPr>
        <p:txBody>
          <a:bodyPr>
            <a:noAutofit/>
          </a:bodyPr>
          <a:lstStyle/>
          <a:p>
            <a:pPr lvl="2"/>
            <a:r>
              <a:rPr lang="en-NZ" sz="3400" dirty="0" smtClean="0">
                <a:solidFill>
                  <a:srgbClr val="00B0F0"/>
                </a:solidFill>
              </a:rPr>
              <a:t>Compare&amp;Swap Instruction </a:t>
            </a:r>
          </a:p>
          <a:p>
            <a:pPr lvl="4"/>
            <a:r>
              <a:rPr lang="en-NZ" sz="2800" dirty="0" smtClean="0"/>
              <a:t>Also called a “compare and exchange instruction”</a:t>
            </a:r>
          </a:p>
          <a:p>
            <a:pPr lvl="4"/>
            <a:r>
              <a:rPr lang="en-NZ" sz="2800" dirty="0" smtClean="0"/>
              <a:t>A </a:t>
            </a:r>
            <a:r>
              <a:rPr lang="en-NZ" sz="2800" b="1" dirty="0" smtClean="0"/>
              <a:t>compare </a:t>
            </a:r>
            <a:r>
              <a:rPr lang="en-NZ" sz="2800" dirty="0" smtClean="0"/>
              <a:t>is made between a memory value and a test value</a:t>
            </a:r>
          </a:p>
          <a:p>
            <a:pPr lvl="4"/>
            <a:r>
              <a:rPr lang="en-NZ" sz="2800" dirty="0" smtClean="0"/>
              <a:t>If the values are the same a </a:t>
            </a:r>
            <a:r>
              <a:rPr lang="en-NZ" sz="2800" b="1" dirty="0" smtClean="0"/>
              <a:t>swap </a:t>
            </a:r>
            <a:r>
              <a:rPr lang="en-NZ" sz="2800" dirty="0" smtClean="0"/>
              <a:t>occurs</a:t>
            </a:r>
          </a:p>
          <a:p>
            <a:pPr lvl="4"/>
            <a:r>
              <a:rPr lang="en-NZ" sz="2800" dirty="0" smtClean="0"/>
              <a:t>Carried out </a:t>
            </a:r>
            <a:r>
              <a:rPr lang="en-NZ" sz="2800" dirty="0" smtClean="0">
                <a:solidFill>
                  <a:srgbClr val="FF0000"/>
                </a:solidFill>
              </a:rPr>
              <a:t>atomically</a:t>
            </a:r>
            <a:r>
              <a:rPr lang="en-NZ" sz="2800" dirty="0" smtClean="0"/>
              <a:t> (</a:t>
            </a:r>
            <a:r>
              <a:rPr lang="en-NZ" sz="2800" dirty="0" smtClean="0">
                <a:solidFill>
                  <a:srgbClr val="00B050"/>
                </a:solidFill>
              </a:rPr>
              <a:t>not subject to interruption</a:t>
            </a:r>
            <a:r>
              <a:rPr lang="en-NZ" sz="2800" dirty="0" smtClean="0"/>
              <a:t>)</a:t>
            </a:r>
          </a:p>
        </p:txBody>
      </p:sp>
      <p:sp>
        <p:nvSpPr>
          <p:cNvPr id="5" name="Footer Placeholder 4"/>
          <p:cNvSpPr>
            <a:spLocks noGrp="1"/>
          </p:cNvSpPr>
          <p:nvPr>
            <p:ph type="ftr" sz="quarter" idx="11"/>
          </p:nvPr>
        </p:nvSpPr>
        <p:spPr>
          <a:xfrm>
            <a:off x="318246" y="6492875"/>
            <a:ext cx="66159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sz="4800" dirty="0" err="1"/>
              <a:t>Compare&amp;Swap</a:t>
            </a:r>
            <a:r>
              <a:rPr lang="en-NZ" sz="4800" dirty="0"/>
              <a:t> Instruction </a:t>
            </a:r>
            <a:endParaRPr lang="en-US" sz="4800" dirty="0"/>
          </a:p>
        </p:txBody>
      </p:sp>
      <p:sp>
        <p:nvSpPr>
          <p:cNvPr id="5" name="Footer Placeholder 4"/>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6" name="Picture 5"/>
          <p:cNvPicPr>
            <a:picLocks noChangeAspect="1"/>
          </p:cNvPicPr>
          <p:nvPr/>
        </p:nvPicPr>
        <p:blipFill>
          <a:blip r:embed="rId2"/>
          <a:stretch>
            <a:fillRect/>
          </a:stretch>
        </p:blipFill>
        <p:spPr>
          <a:xfrm>
            <a:off x="385762" y="2281237"/>
            <a:ext cx="8372475" cy="2295525"/>
          </a:xfrm>
          <a:prstGeom prst="rect">
            <a:avLst/>
          </a:prstGeom>
        </p:spPr>
      </p:pic>
    </p:spTree>
    <p:extLst>
      <p:ext uri="{BB962C8B-B14F-4D97-AF65-F5344CB8AC3E}">
        <p14:creationId xmlns:p14="http://schemas.microsoft.com/office/powerpoint/2010/main" val="303803226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8246" y="6492875"/>
            <a:ext cx="5472953" cy="365125"/>
          </a:xfrm>
        </p:spPr>
        <p:txBody>
          <a:bodyPr/>
          <a:lstStyle/>
          <a:p>
            <a:pPr>
              <a:defRPr/>
            </a:pPr>
            <a:r>
              <a:rPr lang="en-US" dirty="0" smtClean="0"/>
              <a:t>© 2017 Pearson Education, Inc., Hoboken, NJ. All rights reserved. </a:t>
            </a:r>
            <a:endParaRPr lang="en-US" dirty="0"/>
          </a:p>
        </p:txBody>
      </p:sp>
      <p:pic>
        <p:nvPicPr>
          <p:cNvPr id="6" name="Picture 5" descr="f0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r="6364" b="30588"/>
              <a:stretch>
                <a:fillRect/>
              </a:stretch>
            </p:blipFill>
          </mc:Choice>
          <mc:Fallback>
            <p:blipFill>
              <a:blip r:embed="rId4"/>
              <a:srcRect r="6364" b="30588"/>
              <a:stretch>
                <a:fillRect/>
              </a:stretch>
            </p:blipFill>
          </mc:Fallback>
        </mc:AlternateContent>
        <p:spPr>
          <a:xfrm>
            <a:off x="-322729" y="381000"/>
            <a:ext cx="9178866" cy="5257800"/>
          </a:xfrm>
          <a:prstGeom prst="rect">
            <a:avLst/>
          </a:prstGeom>
        </p:spPr>
      </p:pic>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609600"/>
            <a:ext cx="5486400" cy="228600"/>
          </a:xfrm>
          <a:prstGeom prst="rect">
            <a:avLst/>
          </a:prstGeom>
          <a:blipFill rotWithShape="1">
            <a:blip r:embed="rId3"/>
            <a:tile tx="0" ty="0" sx="100000" sy="100000" flip="none" algn="tl"/>
          </a:blipFill>
        </p:spPr>
        <p:txBody>
          <a:bodyPr wrap="square" rtlCol="0">
            <a:spAutoFit/>
          </a:bodyPr>
          <a:lstStyle/>
          <a:p>
            <a:endParaRPr lang="en-US"/>
          </a:p>
        </p:txBody>
      </p:sp>
      <p:sp>
        <p:nvSpPr>
          <p:cNvPr id="5" name="TextBox 4"/>
          <p:cNvSpPr txBox="1"/>
          <p:nvPr/>
        </p:nvSpPr>
        <p:spPr>
          <a:xfrm>
            <a:off x="3124200" y="6248400"/>
            <a:ext cx="5486400" cy="228600"/>
          </a:xfrm>
          <a:prstGeom prst="rect">
            <a:avLst/>
          </a:prstGeom>
          <a:blipFill rotWithShape="1">
            <a:blip r:embed="rId3"/>
            <a:tile tx="0" ty="0" sx="100000" sy="100000" flip="none" algn="tl"/>
          </a:blipFill>
        </p:spPr>
        <p:txBody>
          <a:bodyPr wrap="square" rtlCol="0">
            <a:spAutoFit/>
          </a:bodyPr>
          <a:lstStyle/>
          <a:p>
            <a:endParaRPr lang="en-US"/>
          </a:p>
        </p:txBody>
      </p:sp>
      <p:sp>
        <p:nvSpPr>
          <p:cNvPr id="10" name="Rectangle 9"/>
          <p:cNvSpPr/>
          <p:nvPr/>
        </p:nvSpPr>
        <p:spPr>
          <a:xfrm>
            <a:off x="6477000" y="1524000"/>
            <a:ext cx="2362200" cy="3354765"/>
          </a:xfrm>
          <a:prstGeom prst="rect">
            <a:avLst/>
          </a:prstGeom>
        </p:spPr>
        <p:txBody>
          <a:bodyPr wrap="square">
            <a:spAutoFit/>
          </a:bodyPr>
          <a:lstStyle/>
          <a:p>
            <a:pPr algn="ctr"/>
            <a:r>
              <a:rPr lang="en-US" sz="3600" b="1" dirty="0" smtClean="0">
                <a:latin typeface="+mj-lt"/>
              </a:rPr>
              <a:t>Table 5.3    </a:t>
            </a:r>
          </a:p>
          <a:p>
            <a:pPr algn="ctr"/>
            <a:endParaRPr lang="en-US" sz="3600" b="1" dirty="0" smtClean="0">
              <a:latin typeface="+mj-lt"/>
            </a:endParaRPr>
          </a:p>
          <a:p>
            <a:pPr algn="ctr"/>
            <a:r>
              <a:rPr lang="en-US" sz="2800" b="1" dirty="0" smtClean="0">
                <a:latin typeface="+mj-lt"/>
              </a:rPr>
              <a:t>Common </a:t>
            </a:r>
          </a:p>
          <a:p>
            <a:pPr algn="ctr"/>
            <a:endParaRPr lang="en-US" sz="2800" b="1" dirty="0" smtClean="0">
              <a:latin typeface="+mj-lt"/>
            </a:endParaRPr>
          </a:p>
          <a:p>
            <a:pPr algn="ctr"/>
            <a:r>
              <a:rPr lang="en-US" sz="2800" b="1" dirty="0" smtClean="0">
                <a:latin typeface="+mj-lt"/>
              </a:rPr>
              <a:t>Concurrency </a:t>
            </a:r>
          </a:p>
          <a:p>
            <a:pPr algn="ctr"/>
            <a:endParaRPr lang="en-US" sz="2800" b="1" dirty="0" smtClean="0">
              <a:latin typeface="+mj-lt"/>
            </a:endParaRPr>
          </a:p>
          <a:p>
            <a:pPr algn="ctr"/>
            <a:r>
              <a:rPr lang="en-US" sz="2800" b="1" dirty="0" smtClean="0">
                <a:latin typeface="+mj-lt"/>
              </a:rPr>
              <a:t>Mechanisms</a:t>
            </a:r>
            <a:r>
              <a:rPr lang="en-US" sz="2800" dirty="0" smtClean="0">
                <a:latin typeface="+mj-lt"/>
              </a:rPr>
              <a:t> </a:t>
            </a:r>
            <a:endParaRPr lang="en-US" sz="4000" dirty="0">
              <a:latin typeface="+mj-lt"/>
            </a:endParaRPr>
          </a:p>
        </p:txBody>
      </p:sp>
      <p:pic>
        <p:nvPicPr>
          <p:cNvPr id="11" name="Picture 10"/>
          <p:cNvPicPr>
            <a:picLocks noChangeAspect="1"/>
          </p:cNvPicPr>
          <p:nvPr/>
        </p:nvPicPr>
        <p:blipFill>
          <a:blip r:embed="rId4"/>
          <a:stretch>
            <a:fillRect/>
          </a:stretch>
        </p:blipFill>
        <p:spPr>
          <a:xfrm>
            <a:off x="457200" y="685800"/>
            <a:ext cx="5931849" cy="5969000"/>
          </a:xfrm>
          <a:prstGeom prst="rect">
            <a:avLst/>
          </a:prstGeom>
        </p:spPr>
      </p:pic>
      <p:sp>
        <p:nvSpPr>
          <p:cNvPr id="6" name="Footer Placeholder 5"/>
          <p:cNvSpPr>
            <a:spLocks noGrp="1"/>
          </p:cNvSpPr>
          <p:nvPr>
            <p:ph type="ftr" sz="quarter" idx="11"/>
          </p:nvPr>
        </p:nvSpPr>
        <p:spPr>
          <a:xfrm>
            <a:off x="318246" y="6492875"/>
            <a:ext cx="51681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4648200" cy="1142999"/>
          </a:xfrm>
        </p:spPr>
        <p:txBody>
          <a:bodyPr/>
          <a:lstStyle/>
          <a:p>
            <a:r>
              <a:rPr lang="en-NZ" sz="5400" b="1" spc="200" dirty="0" smtClean="0">
                <a:ln w="1905"/>
                <a:solidFill>
                  <a:schemeClr val="bg2">
                    <a:lumMod val="10000"/>
                  </a:schemeClr>
                </a:solidFill>
                <a:effectLst>
                  <a:innerShdw blurRad="69850" dist="43180" dir="5400000">
                    <a:srgbClr val="000000">
                      <a:alpha val="65000"/>
                    </a:srgbClr>
                  </a:innerShdw>
                </a:effectLst>
              </a:rPr>
              <a:t>Semaphore</a:t>
            </a:r>
            <a:endParaRPr lang="en-NZ"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989847807"/>
              </p:ext>
            </p:extLst>
          </p:nvPr>
        </p:nvGraphicFramePr>
        <p:xfrm>
          <a:off x="533400" y="2209800"/>
          <a:ext cx="80772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81000" y="4343400"/>
            <a:ext cx="8382000" cy="1800493"/>
          </a:xfrm>
          <a:prstGeom prst="rect">
            <a:avLst/>
          </a:prstGeom>
          <a:blipFill rotWithShape="1">
            <a:blip r:embed="rId8"/>
            <a:tile tx="0" ty="0" sx="100000" sy="100000" flip="none" algn="tl"/>
          </a:blipFill>
        </p:spPr>
        <p:txBody>
          <a:bodyPr wrap="square" rtlCol="0">
            <a:spAutoFit/>
          </a:bodyPr>
          <a:lstStyle/>
          <a:p>
            <a:pPr marL="919163" lvl="0" indent="-457200">
              <a:spcBef>
                <a:spcPts val="1200"/>
              </a:spcBef>
              <a:buFont typeface="+mj-lt"/>
              <a:buAutoNum type="arabicParenR"/>
            </a:pPr>
            <a:r>
              <a:rPr lang="en-US" sz="2100" dirty="0" smtClean="0">
                <a:solidFill>
                  <a:schemeClr val="bg2">
                    <a:lumMod val="25000"/>
                  </a:schemeClr>
                </a:solidFill>
                <a:latin typeface="+mn-lt"/>
              </a:rPr>
              <a:t>A semaphore may be initialized to a nonnegative integer value</a:t>
            </a:r>
          </a:p>
          <a:p>
            <a:pPr marL="919163" lvl="0" indent="-457200">
              <a:spcBef>
                <a:spcPts val="1200"/>
              </a:spcBef>
              <a:buFont typeface="+mj-lt"/>
              <a:buAutoNum type="arabicParenR"/>
            </a:pPr>
            <a:r>
              <a:rPr lang="en-US" sz="2100" dirty="0" smtClean="0">
                <a:solidFill>
                  <a:schemeClr val="bg2">
                    <a:lumMod val="25000"/>
                  </a:schemeClr>
                </a:solidFill>
                <a:latin typeface="+mn-lt"/>
              </a:rPr>
              <a:t>The </a:t>
            </a:r>
            <a:r>
              <a:rPr lang="en-US" sz="2100" dirty="0" err="1" smtClean="0">
                <a:solidFill>
                  <a:schemeClr val="bg2">
                    <a:lumMod val="25000"/>
                  </a:schemeClr>
                </a:solidFill>
                <a:latin typeface="+mn-lt"/>
              </a:rPr>
              <a:t>semWait</a:t>
            </a:r>
            <a:r>
              <a:rPr lang="en-US" sz="2100" dirty="0" smtClean="0">
                <a:solidFill>
                  <a:schemeClr val="bg2">
                    <a:lumMod val="25000"/>
                  </a:schemeClr>
                </a:solidFill>
                <a:latin typeface="+mn-lt"/>
              </a:rPr>
              <a:t> operation decrements the semaphore value</a:t>
            </a:r>
          </a:p>
          <a:p>
            <a:pPr marL="919163" lvl="0" indent="-457200">
              <a:spcBef>
                <a:spcPts val="1200"/>
              </a:spcBef>
              <a:buFont typeface="+mj-lt"/>
              <a:buAutoNum type="arabicParenR"/>
            </a:pPr>
            <a:r>
              <a:rPr lang="en-US" sz="2100" dirty="0" smtClean="0">
                <a:solidFill>
                  <a:schemeClr val="bg2">
                    <a:lumMod val="25000"/>
                  </a:schemeClr>
                </a:solidFill>
                <a:latin typeface="+mn-lt"/>
              </a:rPr>
              <a:t>The </a:t>
            </a:r>
            <a:r>
              <a:rPr lang="en-US" sz="2100" dirty="0" err="1" smtClean="0">
                <a:solidFill>
                  <a:schemeClr val="bg2">
                    <a:lumMod val="25000"/>
                  </a:schemeClr>
                </a:solidFill>
                <a:latin typeface="+mn-lt"/>
              </a:rPr>
              <a:t>semSignal</a:t>
            </a:r>
            <a:r>
              <a:rPr lang="en-US" sz="2100" dirty="0" smtClean="0">
                <a:solidFill>
                  <a:schemeClr val="bg2">
                    <a:lumMod val="25000"/>
                  </a:schemeClr>
                </a:solidFill>
                <a:latin typeface="+mn-lt"/>
              </a:rPr>
              <a:t> operation increments the semaphore value</a:t>
            </a:r>
          </a:p>
          <a:p>
            <a:endParaRPr lang="en-US" dirty="0"/>
          </a:p>
        </p:txBody>
      </p:sp>
      <p:sp>
        <p:nvSpPr>
          <p:cNvPr id="6" name="Footer Placeholder 5"/>
          <p:cNvSpPr>
            <a:spLocks noGrp="1"/>
          </p:cNvSpPr>
          <p:nvPr>
            <p:ph type="ftr" sz="quarter" idx="11"/>
          </p:nvPr>
        </p:nvSpPr>
        <p:spPr>
          <a:xfrm>
            <a:off x="318246" y="6492875"/>
            <a:ext cx="53967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5400" b="1" spc="200" dirty="0" smtClean="0">
                <a:ln w="1905"/>
                <a:solidFill>
                  <a:schemeClr val="bg2">
                    <a:lumMod val="10000"/>
                  </a:schemeClr>
                </a:solidFill>
                <a:effectLst>
                  <a:innerShdw blurRad="69850" dist="43180" dir="5400000">
                    <a:srgbClr val="000000">
                      <a:alpha val="65000"/>
                    </a:srgbClr>
                  </a:innerShdw>
                </a:effectLst>
              </a:rPr>
              <a:t>Consequences</a:t>
            </a:r>
            <a:endParaRPr lang="en-US"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954113180"/>
              </p:ext>
            </p:extLst>
          </p:nvPr>
        </p:nvGraphicFramePr>
        <p:xfrm>
          <a:off x="498391" y="2286000"/>
          <a:ext cx="8104187"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318246" y="6492875"/>
            <a:ext cx="50157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TextBox 14"/>
          <p:cNvSpPr txBox="1"/>
          <p:nvPr/>
        </p:nvSpPr>
        <p:spPr>
          <a:xfrm>
            <a:off x="393350" y="696756"/>
            <a:ext cx="1359249" cy="5704043"/>
          </a:xfrm>
          <a:prstGeom prst="rect">
            <a:avLst/>
          </a:prstGeom>
        </p:spPr>
        <p:txBody>
          <a:bodyPr wrap="square" rtlCol="0">
            <a:spAutoFit/>
          </a:bodyPr>
          <a:lstStyle/>
          <a:p>
            <a:endParaRPr lang="en-US" dirty="0"/>
          </a:p>
        </p:txBody>
      </p:sp>
      <p:sp useBgFill="1">
        <p:nvSpPr>
          <p:cNvPr id="16" name="TextBox 15"/>
          <p:cNvSpPr txBox="1"/>
          <p:nvPr/>
        </p:nvSpPr>
        <p:spPr>
          <a:xfrm>
            <a:off x="1371600" y="5943600"/>
            <a:ext cx="7391400" cy="457200"/>
          </a:xfrm>
          <a:prstGeom prst="rect">
            <a:avLst/>
          </a:prstGeom>
        </p:spPr>
        <p:txBody>
          <a:bodyPr wrap="square" rtlCol="0">
            <a:spAutoFit/>
          </a:bodyPr>
          <a:lstStyle/>
          <a:p>
            <a:endParaRPr lang="en-US" dirty="0"/>
          </a:p>
        </p:txBody>
      </p:sp>
      <p:sp>
        <p:nvSpPr>
          <p:cNvPr id="6" name="Footer Placeholder 5"/>
          <p:cNvSpPr>
            <a:spLocks noGrp="1"/>
          </p:cNvSpPr>
          <p:nvPr>
            <p:ph type="ftr" sz="quarter" idx="11"/>
          </p:nvPr>
        </p:nvSpPr>
        <p:spPr>
          <a:xfrm>
            <a:off x="318246" y="6492875"/>
            <a:ext cx="5168153" cy="365125"/>
          </a:xfrm>
        </p:spPr>
        <p:txBody>
          <a:bodyPr/>
          <a:lstStyle/>
          <a:p>
            <a:pPr>
              <a:defRPr/>
            </a:pPr>
            <a:r>
              <a:rPr lang="en-US" dirty="0" smtClean="0"/>
              <a:t>© 2017 Pearson Education, Inc., Hoboken, NJ. All rights reserved. </a:t>
            </a:r>
            <a:endParaRPr lang="en-US" dirty="0"/>
          </a:p>
        </p:txBody>
      </p:sp>
      <p:pic>
        <p:nvPicPr>
          <p:cNvPr id="7" name="Picture 6" descr="f0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5294" t="6364" r="3529" b="50000"/>
              <a:stretch>
                <a:fillRect/>
              </a:stretch>
            </p:blipFill>
          </mc:Choice>
          <mc:Fallback>
            <p:blipFill>
              <a:blip r:embed="rId4"/>
              <a:srcRect l="15294" t="6364" r="3529" b="50000"/>
              <a:stretch>
                <a:fillRect/>
              </a:stretch>
            </p:blipFill>
          </mc:Fallback>
        </mc:AlternateContent>
        <p:spPr>
          <a:xfrm>
            <a:off x="80186" y="381000"/>
            <a:ext cx="9063814" cy="63052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mv="urn:schemas-microsoft-com:mac:vml"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8246" y="6492875"/>
            <a:ext cx="5777753" cy="365125"/>
          </a:xfrm>
        </p:spPr>
        <p:txBody>
          <a:bodyPr/>
          <a:lstStyle/>
          <a:p>
            <a:pPr>
              <a:defRPr/>
            </a:pPr>
            <a:r>
              <a:rPr lang="en-US" dirty="0" smtClean="0"/>
              <a:t>© 2017 Pearson Education, Inc., Hoboken, NJ. All rights reserved. </a:t>
            </a:r>
            <a:endParaRPr lang="en-US" dirty="0"/>
          </a:p>
        </p:txBody>
      </p:sp>
      <p:pic>
        <p:nvPicPr>
          <p:cNvPr id="5" name="Picture 4" descr="f0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6471" t="7273" r="4706" b="44545"/>
              <a:stretch>
                <a:fillRect/>
              </a:stretch>
            </p:blipFill>
          </mc:Choice>
          <mc:Fallback>
            <p:blipFill>
              <a:blip r:embed="rId4"/>
              <a:srcRect l="16471" t="7273" r="4706" b="44545"/>
              <a:stretch>
                <a:fillRect/>
              </a:stretch>
            </p:blipFill>
          </mc:Fallback>
        </mc:AlternateContent>
        <p:spPr>
          <a:xfrm>
            <a:off x="685800" y="408281"/>
            <a:ext cx="8153399" cy="6449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mv="urn:schemas-microsoft-com:mac:vml"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Race Condition</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6961096" cy="3840163"/>
          </a:xfrm>
        </p:spPr>
        <p:txBody>
          <a:bodyPr>
            <a:normAutofit/>
          </a:bodyPr>
          <a:lstStyle/>
          <a:p>
            <a:r>
              <a:rPr lang="en-NZ" sz="3000" dirty="0" smtClean="0"/>
              <a:t>Occurs when multiple processes or threads read and write data items</a:t>
            </a:r>
          </a:p>
          <a:p>
            <a:r>
              <a:rPr lang="en-NZ" sz="3000" dirty="0" smtClean="0"/>
              <a:t>The final result depends on the order of execution</a:t>
            </a:r>
          </a:p>
          <a:p>
            <a:pPr lvl="3"/>
            <a:r>
              <a:rPr lang="en-NZ" sz="2600" dirty="0" smtClean="0"/>
              <a:t>The “loser” of the race is the process that updates last and will determine the final value of the variable</a:t>
            </a:r>
          </a:p>
        </p:txBody>
      </p:sp>
      <p:sp>
        <p:nvSpPr>
          <p:cNvPr id="5" name="Footer Placeholder 4"/>
          <p:cNvSpPr>
            <a:spLocks noGrp="1"/>
          </p:cNvSpPr>
          <p:nvPr>
            <p:ph type="ftr" sz="quarter" idx="11"/>
          </p:nvPr>
        </p:nvSpPr>
        <p:spPr>
          <a:xfrm>
            <a:off x="318246" y="6492875"/>
            <a:ext cx="59301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r>
              <a:rPr lang="en-NZ" b="1" dirty="0" smtClean="0">
                <a:ln w="10541" cmpd="sng">
                  <a:solidFill>
                    <a:schemeClr val="accent1">
                      <a:shade val="88000"/>
                      <a:satMod val="110000"/>
                    </a:schemeClr>
                  </a:solidFill>
                  <a:prstDash val="solid"/>
                </a:ln>
                <a:solidFill>
                  <a:schemeClr val="accent6">
                    <a:lumMod val="50000"/>
                  </a:schemeClr>
                </a:solidFill>
                <a:effectLst/>
              </a:rPr>
              <a:t>Strong/Weak Semaphores</a:t>
            </a:r>
            <a:endParaRPr lang="en-NZ" b="1" dirty="0">
              <a:ln w="10541" cmpd="sng">
                <a:solidFill>
                  <a:schemeClr val="accent1">
                    <a:shade val="88000"/>
                    <a:satMod val="110000"/>
                  </a:schemeClr>
                </a:solidFill>
                <a:prstDash val="solid"/>
              </a:ln>
              <a:solidFill>
                <a:schemeClr val="accent6">
                  <a:lumMod val="50000"/>
                </a:schemeClr>
              </a:solidFill>
              <a:effectLst/>
            </a:endParaRPr>
          </a:p>
        </p:txBody>
      </p:sp>
      <p:sp>
        <p:nvSpPr>
          <p:cNvPr id="3" name="Content Placeholder 2"/>
          <p:cNvSpPr>
            <a:spLocks noGrp="1"/>
          </p:cNvSpPr>
          <p:nvPr>
            <p:ph sz="half" idx="1"/>
          </p:nvPr>
        </p:nvSpPr>
        <p:spPr>
          <a:xfrm>
            <a:off x="381000" y="2209799"/>
            <a:ext cx="9067800" cy="609601"/>
          </a:xfrm>
        </p:spPr>
        <p:txBody>
          <a:bodyPr>
            <a:noAutofit/>
          </a:bodyPr>
          <a:lstStyle/>
          <a:p>
            <a:pPr>
              <a:buClr>
                <a:schemeClr val="accent1">
                  <a:lumMod val="75000"/>
                </a:schemeClr>
              </a:buClr>
              <a:buSzPct val="92000"/>
              <a:buFont typeface="Wingdings" charset="2"/>
              <a:buChar char="❋"/>
            </a:pPr>
            <a:r>
              <a:rPr lang="en-NZ" sz="2400" dirty="0" smtClean="0"/>
              <a:t>A queue is used to hold processes waiting on the semaphore</a:t>
            </a:r>
          </a:p>
          <a:p>
            <a:endParaRPr lang="en-NZ" sz="2800" dirty="0"/>
          </a:p>
        </p:txBody>
      </p:sp>
      <p:graphicFrame>
        <p:nvGraphicFramePr>
          <p:cNvPr id="4" name="Diagram 3"/>
          <p:cNvGraphicFramePr/>
          <p:nvPr/>
        </p:nvGraphicFramePr>
        <p:xfrm>
          <a:off x="457200" y="2895600"/>
          <a:ext cx="8229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18246" y="6492875"/>
            <a:ext cx="66159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4863353" cy="365125"/>
          </a:xfrm>
        </p:spPr>
        <p:txBody>
          <a:bodyPr/>
          <a:lstStyle/>
          <a:p>
            <a:pPr>
              <a:defRPr/>
            </a:pPr>
            <a:r>
              <a:rPr lang="en-US" dirty="0" smtClean="0"/>
              <a:t>© 2017 Pearson Education, Inc., Hoboken, NJ. All rights reserved. </a:t>
            </a:r>
            <a:endParaRPr lang="en-US" dirty="0"/>
          </a:p>
        </p:txBody>
      </p:sp>
      <p:pic>
        <p:nvPicPr>
          <p:cNvPr id="4" name="Picture 3" descr="f0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909" b="11818"/>
              <a:stretch>
                <a:fillRect/>
              </a:stretch>
            </p:blipFill>
          </mc:Choice>
          <mc:Fallback>
            <p:blipFill>
              <a:blip r:embed="rId4"/>
              <a:srcRect t="909" b="11818"/>
              <a:stretch>
                <a:fillRect/>
              </a:stretch>
            </p:blipFill>
          </mc:Fallback>
        </mc:AlternateContent>
        <p:spPr>
          <a:xfrm>
            <a:off x="1981200" y="685800"/>
            <a:ext cx="5299364" cy="5985168"/>
          </a:xfrm>
          <a:prstGeom prst="rect">
            <a:avLst/>
          </a:prstGeom>
        </p:spPr>
      </p:pic>
    </p:spTree>
  </p:cSld>
  <p:clrMapOvr>
    <a:masterClrMapping/>
  </p:clrMapOvr>
  <p:transition spd="slow">
    <p:wheel spokes="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TextBox 7"/>
          <p:cNvSpPr txBox="1"/>
          <p:nvPr/>
        </p:nvSpPr>
        <p:spPr>
          <a:xfrm>
            <a:off x="381000" y="685800"/>
            <a:ext cx="1219200" cy="4876800"/>
          </a:xfrm>
          <a:prstGeom prst="rect">
            <a:avLst/>
          </a:prstGeom>
        </p:spPr>
        <p:txBody>
          <a:bodyPr wrap="square" rtlCol="0">
            <a:spAutoFit/>
          </a:bodyPr>
          <a:lstStyle/>
          <a:p>
            <a:endParaRPr lang="en-US" dirty="0"/>
          </a:p>
        </p:txBody>
      </p:sp>
      <p:sp useBgFill="1">
        <p:nvSpPr>
          <p:cNvPr id="9" name="TextBox 8"/>
          <p:cNvSpPr txBox="1"/>
          <p:nvPr/>
        </p:nvSpPr>
        <p:spPr>
          <a:xfrm>
            <a:off x="1447800" y="5029201"/>
            <a:ext cx="7010400" cy="304799"/>
          </a:xfrm>
          <a:prstGeom prst="rect">
            <a:avLst/>
          </a:prstGeom>
        </p:spPr>
        <p:txBody>
          <a:bodyPr wrap="square" rtlCol="0">
            <a:spAutoFit/>
          </a:bodyPr>
          <a:lstStyle/>
          <a:p>
            <a:endParaRPr lang="en-US" dirty="0"/>
          </a:p>
        </p:txBody>
      </p:sp>
      <p:sp useBgFill="1">
        <p:nvSpPr>
          <p:cNvPr id="10" name="TextBox 9"/>
          <p:cNvSpPr txBox="1"/>
          <p:nvPr/>
        </p:nvSpPr>
        <p:spPr>
          <a:xfrm>
            <a:off x="1524000" y="685800"/>
            <a:ext cx="6781800" cy="369332"/>
          </a:xfrm>
          <a:prstGeom prst="rect">
            <a:avLst/>
          </a:prstGeom>
        </p:spPr>
        <p:txBody>
          <a:bodyPr wrap="square" rtlCol="0">
            <a:spAutoFit/>
          </a:bodyPr>
          <a:lstStyle/>
          <a:p>
            <a:endParaRPr lang="en-US" dirty="0"/>
          </a:p>
        </p:txBody>
      </p:sp>
      <p:sp>
        <p:nvSpPr>
          <p:cNvPr id="7" name="Footer Placeholder 6"/>
          <p:cNvSpPr>
            <a:spLocks noGrp="1"/>
          </p:cNvSpPr>
          <p:nvPr>
            <p:ph type="ftr" sz="quarter" idx="11"/>
          </p:nvPr>
        </p:nvSpPr>
        <p:spPr>
          <a:xfrm>
            <a:off x="318246" y="6492875"/>
            <a:ext cx="6692153" cy="365125"/>
          </a:xfrm>
        </p:spPr>
        <p:txBody>
          <a:bodyPr/>
          <a:lstStyle/>
          <a:p>
            <a:pPr>
              <a:defRPr/>
            </a:pPr>
            <a:r>
              <a:rPr lang="en-US" dirty="0" smtClean="0"/>
              <a:t>© 2017 Pearson Education, Inc., Hoboken, NJ. All rights reserved. </a:t>
            </a:r>
            <a:endParaRPr lang="en-US" dirty="0"/>
          </a:p>
        </p:txBody>
      </p:sp>
      <p:pic>
        <p:nvPicPr>
          <p:cNvPr id="12" name="Picture 11" descr="f0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4118" t="8182" r="3529" b="54545"/>
              <a:stretch>
                <a:fillRect/>
              </a:stretch>
            </p:blipFill>
          </mc:Choice>
          <mc:Fallback>
            <p:blipFill>
              <a:blip r:embed="rId4"/>
              <a:srcRect l="14118" t="8182" r="3529" b="54545"/>
              <a:stretch>
                <a:fillRect/>
              </a:stretch>
            </p:blipFill>
          </mc:Fallback>
        </mc:AlternateContent>
        <p:spPr>
          <a:xfrm>
            <a:off x="-304800" y="609600"/>
            <a:ext cx="9782386" cy="57297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mv="urn:schemas-microsoft-com:mac:vml"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2057400"/>
            <a:ext cx="2209800" cy="533400"/>
          </a:xfrm>
          <a:prstGeom prst="rect">
            <a:avLst/>
          </a:prstGeom>
          <a:blipFill rotWithShape="1">
            <a:blip r:embed="rId3"/>
            <a:tile tx="0" ty="0" sx="100000" sy="100000" flip="none" algn="tl"/>
          </a:blipFill>
        </p:spPr>
        <p:txBody>
          <a:bodyPr wrap="square" rtlCol="0">
            <a:spAutoFit/>
          </a:bodyPr>
          <a:lstStyle/>
          <a:p>
            <a:endParaRPr lang="en-US" dirty="0"/>
          </a:p>
        </p:txBody>
      </p:sp>
      <p:sp>
        <p:nvSpPr>
          <p:cNvPr id="8" name="TextBox 7"/>
          <p:cNvSpPr txBox="1"/>
          <p:nvPr/>
        </p:nvSpPr>
        <p:spPr>
          <a:xfrm>
            <a:off x="381000" y="4038600"/>
            <a:ext cx="2209800" cy="533400"/>
          </a:xfrm>
          <a:prstGeom prst="rect">
            <a:avLst/>
          </a:prstGeom>
          <a:blipFill rotWithShape="1">
            <a:blip r:embed="rId3"/>
            <a:tile tx="0" ty="0" sx="100000" sy="100000" flip="none" algn="tl"/>
          </a:blipFill>
        </p:spPr>
        <p:txBody>
          <a:bodyPr wrap="square" rtlCol="0">
            <a:spAutoFit/>
          </a:bodyPr>
          <a:lstStyle/>
          <a:p>
            <a:endParaRPr lang="en-US" dirty="0"/>
          </a:p>
        </p:txBody>
      </p:sp>
      <p:sp>
        <p:nvSpPr>
          <p:cNvPr id="5" name="Footer Placeholder 4"/>
          <p:cNvSpPr>
            <a:spLocks noGrp="1"/>
          </p:cNvSpPr>
          <p:nvPr>
            <p:ph type="ftr" sz="quarter" idx="11"/>
          </p:nvPr>
        </p:nvSpPr>
        <p:spPr>
          <a:xfrm>
            <a:off x="318246" y="6492875"/>
            <a:ext cx="5244353" cy="365125"/>
          </a:xfrm>
        </p:spPr>
        <p:txBody>
          <a:bodyPr/>
          <a:lstStyle/>
          <a:p>
            <a:pPr>
              <a:defRPr/>
            </a:pPr>
            <a:r>
              <a:rPr lang="en-US" dirty="0" smtClean="0"/>
              <a:t>© 2017 Pearson Education, Inc., Hoboken, NJ. All rights reserved. </a:t>
            </a:r>
            <a:endParaRPr lang="en-US" dirty="0"/>
          </a:p>
        </p:txBody>
      </p:sp>
      <p:pic>
        <p:nvPicPr>
          <p:cNvPr id="6" name="Picture 5" descr="f1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t="11818" b="20000"/>
              <a:stretch>
                <a:fillRect/>
              </a:stretch>
            </p:blipFill>
          </mc:Choice>
          <mc:Fallback>
            <p:blipFill>
              <a:blip r:embed="rId5"/>
              <a:srcRect t="11818" b="20000"/>
              <a:stretch>
                <a:fillRect/>
              </a:stretch>
            </p:blipFill>
          </mc:Fallback>
        </mc:AlternateContent>
        <p:spPr>
          <a:xfrm>
            <a:off x="1143000" y="457200"/>
            <a:ext cx="6830498" cy="60269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824788" cy="685801"/>
          </a:xfrm>
        </p:spPr>
        <p:txBody>
          <a:bodyPr/>
          <a:lstStyle/>
          <a:p>
            <a:pPr algn="ctr"/>
            <a:r>
              <a:rPr lang="en-US" sz="4400" b="1" dirty="0" smtClean="0">
                <a:solidFill>
                  <a:schemeClr val="accent6">
                    <a:lumMod val="50000"/>
                  </a:schemeClr>
                </a:solidFill>
              </a:rPr>
              <a:t>Producer/Consumer Problem</a:t>
            </a:r>
            <a:endParaRPr lang="en-US" sz="4400" b="1" dirty="0">
              <a:solidFill>
                <a:schemeClr val="accent6">
                  <a:lumMod val="50000"/>
                </a:schemeClr>
              </a:solidFill>
            </a:endParaRPr>
          </a:p>
        </p:txBody>
      </p:sp>
      <p:graphicFrame>
        <p:nvGraphicFramePr>
          <p:cNvPr id="5" name="Diagram 4"/>
          <p:cNvGraphicFramePr/>
          <p:nvPr>
            <p:extLst>
              <p:ext uri="{D42A27DB-BD31-4B8C-83A1-F6EECF244321}">
                <p14:modId xmlns:p14="http://schemas.microsoft.com/office/powerpoint/2010/main" val="2574665247"/>
              </p:ext>
            </p:extLst>
          </p:nvPr>
        </p:nvGraphicFramePr>
        <p:xfrm>
          <a:off x="533400" y="21336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318246" y="6492875"/>
            <a:ext cx="66921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Producer-Consumer Problem</a:t>
            </a:r>
          </a:p>
        </p:txBody>
      </p:sp>
      <p:sp>
        <p:nvSpPr>
          <p:cNvPr id="4" name="Content Placeholder 3"/>
          <p:cNvSpPr>
            <a:spLocks noGrp="1"/>
          </p:cNvSpPr>
          <p:nvPr>
            <p:ph sz="half" idx="1"/>
          </p:nvPr>
        </p:nvSpPr>
        <p:spPr>
          <a:xfrm>
            <a:off x="533400" y="2057400"/>
            <a:ext cx="3987053" cy="4435475"/>
          </a:xfrm>
          <a:ln>
            <a:solidFill>
              <a:schemeClr val="accent1"/>
            </a:solidFill>
          </a:ln>
        </p:spPr>
        <p:txBody>
          <a:bodyPr>
            <a:normAutofit/>
          </a:bodyPr>
          <a:lstStyle/>
          <a:p>
            <a:pPr marL="0" indent="0" algn="ctr">
              <a:spcBef>
                <a:spcPts val="0"/>
              </a:spcBef>
              <a:buNone/>
            </a:pPr>
            <a:r>
              <a:rPr lang="en-US" sz="1500" b="1" u="sng" dirty="0" smtClean="0"/>
              <a:t>Producer</a:t>
            </a:r>
          </a:p>
          <a:p>
            <a:pPr marL="0" indent="0">
              <a:spcBef>
                <a:spcPts val="0"/>
              </a:spcBef>
              <a:buNone/>
            </a:pPr>
            <a:r>
              <a:rPr lang="en-US" sz="1500" dirty="0" smtClean="0"/>
              <a:t>Do</a:t>
            </a:r>
          </a:p>
          <a:p>
            <a:pPr marL="0" indent="0">
              <a:spcBef>
                <a:spcPts val="0"/>
              </a:spcBef>
              <a:buNone/>
            </a:pPr>
            <a:r>
              <a:rPr lang="en-US" sz="1500" dirty="0" smtClean="0"/>
              <a:t>{</a:t>
            </a:r>
          </a:p>
          <a:p>
            <a:pPr marL="0" indent="0">
              <a:spcBef>
                <a:spcPts val="0"/>
              </a:spcBef>
              <a:buNone/>
            </a:pPr>
            <a:r>
              <a:rPr lang="en-US" sz="1500" dirty="0" smtClean="0"/>
              <a:t>	wait(</a:t>
            </a:r>
            <a:r>
              <a:rPr lang="en-US" sz="1500" b="1" dirty="0" smtClean="0">
                <a:solidFill>
                  <a:srgbClr val="00B050"/>
                </a:solidFill>
              </a:rPr>
              <a:t>E</a:t>
            </a:r>
            <a:r>
              <a:rPr lang="en-US" sz="1500" dirty="0" smtClean="0"/>
              <a:t>)</a:t>
            </a:r>
          </a:p>
          <a:p>
            <a:pPr marL="0" indent="0">
              <a:spcBef>
                <a:spcPts val="0"/>
              </a:spcBef>
              <a:buNone/>
            </a:pPr>
            <a:r>
              <a:rPr lang="en-US" sz="1500" dirty="0" smtClean="0"/>
              <a:t>	</a:t>
            </a:r>
            <a:r>
              <a:rPr lang="en-US" sz="1500" dirty="0" smtClean="0">
                <a:solidFill>
                  <a:schemeClr val="tx1"/>
                </a:solidFill>
              </a:rPr>
              <a:t>wait(</a:t>
            </a:r>
            <a:r>
              <a:rPr lang="en-US" sz="1500" b="1" dirty="0" smtClean="0">
                <a:solidFill>
                  <a:srgbClr val="FF0000"/>
                </a:solidFill>
              </a:rPr>
              <a:t>S</a:t>
            </a:r>
            <a:r>
              <a:rPr lang="en-US" sz="1500" dirty="0" smtClean="0">
                <a:solidFill>
                  <a:schemeClr val="tx1"/>
                </a:solidFill>
              </a:rPr>
              <a:t>)</a:t>
            </a:r>
          </a:p>
          <a:p>
            <a:pPr marL="0" indent="0">
              <a:spcBef>
                <a:spcPts val="0"/>
              </a:spcBef>
              <a:buNone/>
            </a:pPr>
            <a:endParaRPr lang="en-US" sz="1500" dirty="0" smtClean="0"/>
          </a:p>
          <a:p>
            <a:pPr marL="0" indent="0">
              <a:spcBef>
                <a:spcPts val="0"/>
              </a:spcBef>
              <a:buNone/>
            </a:pPr>
            <a:r>
              <a:rPr lang="en-US" sz="1500" dirty="0">
                <a:solidFill>
                  <a:srgbClr val="00B0F0"/>
                </a:solidFill>
              </a:rPr>
              <a:t>	</a:t>
            </a:r>
            <a:r>
              <a:rPr lang="en-US" sz="1500" dirty="0" smtClean="0">
                <a:solidFill>
                  <a:srgbClr val="00B0F0"/>
                </a:solidFill>
              </a:rPr>
              <a:t>//This is the critical zone</a:t>
            </a:r>
          </a:p>
          <a:p>
            <a:pPr marL="0" indent="0">
              <a:spcBef>
                <a:spcPts val="0"/>
              </a:spcBef>
              <a:buNone/>
            </a:pPr>
            <a:r>
              <a:rPr lang="en-US" sz="1500" dirty="0">
                <a:solidFill>
                  <a:srgbClr val="00B0F0"/>
                </a:solidFill>
              </a:rPr>
              <a:t>	</a:t>
            </a:r>
            <a:r>
              <a:rPr lang="en-US" sz="1500" b="1" dirty="0" smtClean="0">
                <a:solidFill>
                  <a:srgbClr val="00B0F0"/>
                </a:solidFill>
              </a:rPr>
              <a:t>ADD DATA</a:t>
            </a:r>
          </a:p>
          <a:p>
            <a:pPr marL="0" indent="0">
              <a:spcBef>
                <a:spcPts val="0"/>
              </a:spcBef>
              <a:buNone/>
            </a:pPr>
            <a:endParaRPr lang="en-US" sz="1500" dirty="0"/>
          </a:p>
          <a:p>
            <a:pPr marL="0" indent="0">
              <a:spcBef>
                <a:spcPts val="0"/>
              </a:spcBef>
              <a:buNone/>
            </a:pPr>
            <a:r>
              <a:rPr lang="en-US" sz="1500" dirty="0" smtClean="0"/>
              <a:t>	signal(</a:t>
            </a:r>
            <a:r>
              <a:rPr lang="en-US" sz="1500" b="1" dirty="0" smtClean="0">
                <a:solidFill>
                  <a:srgbClr val="FF0000"/>
                </a:solidFill>
              </a:rPr>
              <a:t>S</a:t>
            </a:r>
            <a:r>
              <a:rPr lang="en-US" sz="1500" dirty="0" smtClean="0"/>
              <a:t>)</a:t>
            </a:r>
          </a:p>
          <a:p>
            <a:pPr marL="0" indent="0">
              <a:spcBef>
                <a:spcPts val="0"/>
              </a:spcBef>
              <a:buNone/>
            </a:pPr>
            <a:r>
              <a:rPr lang="en-US" sz="1500" dirty="0"/>
              <a:t>	</a:t>
            </a:r>
            <a:r>
              <a:rPr lang="en-US" sz="1500" dirty="0" smtClean="0"/>
              <a:t>signal(</a:t>
            </a:r>
            <a:r>
              <a:rPr lang="en-US" sz="1500" b="1" dirty="0" smtClean="0">
                <a:solidFill>
                  <a:srgbClr val="FF00FF"/>
                </a:solidFill>
              </a:rPr>
              <a:t>F</a:t>
            </a:r>
            <a:r>
              <a:rPr lang="en-US" sz="1500" dirty="0" smtClean="0"/>
              <a:t>)</a:t>
            </a:r>
          </a:p>
          <a:p>
            <a:pPr marL="0" indent="0">
              <a:spcBef>
                <a:spcPts val="0"/>
              </a:spcBef>
              <a:buNone/>
            </a:pPr>
            <a:r>
              <a:rPr lang="en-US" sz="1500" dirty="0" smtClean="0"/>
              <a:t>}</a:t>
            </a:r>
          </a:p>
          <a:p>
            <a:pPr marL="0" indent="0">
              <a:spcBef>
                <a:spcPts val="0"/>
              </a:spcBef>
              <a:buNone/>
            </a:pPr>
            <a:r>
              <a:rPr lang="en-US" sz="1500" dirty="0" smtClean="0"/>
              <a:t>while</a:t>
            </a:r>
          </a:p>
        </p:txBody>
      </p:sp>
      <p:sp>
        <p:nvSpPr>
          <p:cNvPr id="6" name="Footer Placeholder 5"/>
          <p:cNvSpPr>
            <a:spLocks noGrp="1"/>
          </p:cNvSpPr>
          <p:nvPr>
            <p:ph type="ftr" sz="quarter" idx="11"/>
          </p:nvPr>
        </p:nvSpPr>
        <p:spPr>
          <a:xfrm>
            <a:off x="318246" y="6492875"/>
            <a:ext cx="5701553" cy="365125"/>
          </a:xfrm>
        </p:spPr>
        <p:txBody>
          <a:bodyPr/>
          <a:lstStyle/>
          <a:p>
            <a:pPr>
              <a:defRPr/>
            </a:pPr>
            <a:r>
              <a:rPr lang="en-US" dirty="0" smtClean="0"/>
              <a:t>© 2017 Pearson Education, Inc., Hoboken, NJ. All rights reserved. </a:t>
            </a:r>
            <a:endParaRPr lang="en-US" dirty="0"/>
          </a:p>
        </p:txBody>
      </p:sp>
      <p:sp>
        <p:nvSpPr>
          <p:cNvPr id="8" name="Content Placeholder 3"/>
          <p:cNvSpPr>
            <a:spLocks noGrp="1"/>
          </p:cNvSpPr>
          <p:nvPr>
            <p:ph sz="half" idx="1"/>
          </p:nvPr>
        </p:nvSpPr>
        <p:spPr>
          <a:xfrm>
            <a:off x="4648201" y="2057400"/>
            <a:ext cx="3987053" cy="4435475"/>
          </a:xfrm>
          <a:ln>
            <a:solidFill>
              <a:schemeClr val="accent1"/>
            </a:solidFill>
          </a:ln>
        </p:spPr>
        <p:txBody>
          <a:bodyPr>
            <a:normAutofit/>
          </a:bodyPr>
          <a:lstStyle/>
          <a:p>
            <a:pPr marL="0" indent="0" algn="ctr">
              <a:spcBef>
                <a:spcPts val="0"/>
              </a:spcBef>
              <a:buNone/>
            </a:pPr>
            <a:r>
              <a:rPr lang="en-US" sz="1500" b="1" u="sng" dirty="0" smtClean="0"/>
              <a:t>Consumer</a:t>
            </a:r>
          </a:p>
          <a:p>
            <a:pPr marL="0" indent="0">
              <a:spcBef>
                <a:spcPts val="0"/>
              </a:spcBef>
              <a:buNone/>
            </a:pPr>
            <a:r>
              <a:rPr lang="en-US" sz="1500" dirty="0" smtClean="0"/>
              <a:t>Do</a:t>
            </a:r>
          </a:p>
          <a:p>
            <a:pPr marL="0" indent="0">
              <a:spcBef>
                <a:spcPts val="0"/>
              </a:spcBef>
              <a:buNone/>
            </a:pPr>
            <a:r>
              <a:rPr lang="en-US" sz="1500" dirty="0" smtClean="0"/>
              <a:t>{</a:t>
            </a:r>
          </a:p>
          <a:p>
            <a:pPr marL="0" indent="0">
              <a:spcBef>
                <a:spcPts val="0"/>
              </a:spcBef>
              <a:buNone/>
            </a:pPr>
            <a:r>
              <a:rPr lang="en-US" sz="1500" dirty="0" smtClean="0"/>
              <a:t>	wait(</a:t>
            </a:r>
            <a:r>
              <a:rPr lang="en-US" sz="1500" b="1" dirty="0" smtClean="0">
                <a:solidFill>
                  <a:srgbClr val="FF00FF"/>
                </a:solidFill>
              </a:rPr>
              <a:t>F</a:t>
            </a:r>
            <a:r>
              <a:rPr lang="en-US" sz="1500" dirty="0" smtClean="0"/>
              <a:t>)</a:t>
            </a:r>
          </a:p>
          <a:p>
            <a:pPr marL="0" indent="0">
              <a:spcBef>
                <a:spcPts val="0"/>
              </a:spcBef>
              <a:buNone/>
            </a:pPr>
            <a:r>
              <a:rPr lang="en-US" sz="1500" dirty="0" smtClean="0"/>
              <a:t>	wait(</a:t>
            </a:r>
            <a:r>
              <a:rPr lang="en-US" sz="1500" b="1" dirty="0" smtClean="0">
                <a:solidFill>
                  <a:srgbClr val="FF0000"/>
                </a:solidFill>
              </a:rPr>
              <a:t>S</a:t>
            </a:r>
            <a:r>
              <a:rPr lang="en-US" sz="1500" dirty="0" smtClean="0"/>
              <a:t>)</a:t>
            </a:r>
          </a:p>
          <a:p>
            <a:pPr marL="0" indent="0">
              <a:spcBef>
                <a:spcPts val="0"/>
              </a:spcBef>
              <a:buNone/>
            </a:pPr>
            <a:r>
              <a:rPr lang="en-US" sz="1500" dirty="0"/>
              <a:t>	</a:t>
            </a:r>
            <a:endParaRPr lang="en-US" sz="1500" dirty="0" smtClean="0"/>
          </a:p>
          <a:p>
            <a:pPr marL="0" indent="0">
              <a:spcBef>
                <a:spcPts val="0"/>
              </a:spcBef>
              <a:buNone/>
            </a:pPr>
            <a:r>
              <a:rPr lang="en-US" sz="1500" dirty="0"/>
              <a:t>	</a:t>
            </a:r>
            <a:r>
              <a:rPr lang="en-US" sz="1500" dirty="0" smtClean="0">
                <a:solidFill>
                  <a:srgbClr val="00B0F0"/>
                </a:solidFill>
              </a:rPr>
              <a:t>//This is the critical zone</a:t>
            </a:r>
          </a:p>
          <a:p>
            <a:pPr marL="0" indent="0">
              <a:spcBef>
                <a:spcPts val="0"/>
              </a:spcBef>
              <a:buNone/>
            </a:pPr>
            <a:r>
              <a:rPr lang="en-US" sz="1500" dirty="0">
                <a:solidFill>
                  <a:srgbClr val="00B0F0"/>
                </a:solidFill>
              </a:rPr>
              <a:t>	</a:t>
            </a:r>
            <a:r>
              <a:rPr lang="en-US" sz="1500" b="1" dirty="0" smtClean="0">
                <a:solidFill>
                  <a:srgbClr val="00B0F0"/>
                </a:solidFill>
              </a:rPr>
              <a:t>CONSUME ELEMENT</a:t>
            </a:r>
          </a:p>
          <a:p>
            <a:pPr marL="0" indent="0">
              <a:spcBef>
                <a:spcPts val="0"/>
              </a:spcBef>
              <a:buNone/>
            </a:pPr>
            <a:endParaRPr lang="en-US" sz="1500" dirty="0"/>
          </a:p>
          <a:p>
            <a:pPr marL="0" indent="0">
              <a:spcBef>
                <a:spcPts val="0"/>
              </a:spcBef>
              <a:buNone/>
            </a:pPr>
            <a:r>
              <a:rPr lang="en-US" sz="1500" dirty="0" smtClean="0"/>
              <a:t>	</a:t>
            </a:r>
            <a:r>
              <a:rPr lang="en-US" sz="1500" dirty="0" smtClean="0">
                <a:solidFill>
                  <a:schemeClr val="tx1"/>
                </a:solidFill>
              </a:rPr>
              <a:t>signal(</a:t>
            </a:r>
            <a:r>
              <a:rPr lang="en-US" sz="1500" b="1" dirty="0" smtClean="0">
                <a:solidFill>
                  <a:srgbClr val="FF0000"/>
                </a:solidFill>
              </a:rPr>
              <a:t>S</a:t>
            </a:r>
            <a:r>
              <a:rPr lang="en-US" sz="1500" dirty="0" smtClean="0">
                <a:solidFill>
                  <a:schemeClr val="tx1"/>
                </a:solidFill>
              </a:rPr>
              <a:t>)</a:t>
            </a:r>
          </a:p>
          <a:p>
            <a:pPr marL="0" indent="0">
              <a:spcBef>
                <a:spcPts val="0"/>
              </a:spcBef>
              <a:buNone/>
            </a:pPr>
            <a:r>
              <a:rPr lang="en-US" sz="1500" dirty="0"/>
              <a:t>	</a:t>
            </a:r>
            <a:r>
              <a:rPr lang="en-US" sz="1500" dirty="0" smtClean="0"/>
              <a:t>signal(</a:t>
            </a:r>
            <a:r>
              <a:rPr lang="en-US" sz="1500" b="1" dirty="0" smtClean="0">
                <a:solidFill>
                  <a:srgbClr val="00B050"/>
                </a:solidFill>
              </a:rPr>
              <a:t>E</a:t>
            </a:r>
            <a:r>
              <a:rPr lang="en-US" sz="1500" dirty="0" smtClean="0"/>
              <a:t>)</a:t>
            </a:r>
          </a:p>
          <a:p>
            <a:pPr marL="0" indent="0">
              <a:spcBef>
                <a:spcPts val="0"/>
              </a:spcBef>
              <a:buNone/>
            </a:pPr>
            <a:r>
              <a:rPr lang="en-US" sz="1500" dirty="0" smtClean="0"/>
              <a:t>}</a:t>
            </a:r>
          </a:p>
          <a:p>
            <a:pPr marL="0" indent="0">
              <a:spcBef>
                <a:spcPts val="0"/>
              </a:spcBef>
              <a:buNone/>
            </a:pPr>
            <a:r>
              <a:rPr lang="en-US" sz="1500" dirty="0" smtClean="0"/>
              <a:t>while</a:t>
            </a:r>
          </a:p>
        </p:txBody>
      </p:sp>
    </p:spTree>
    <p:extLst>
      <p:ext uri="{BB962C8B-B14F-4D97-AF65-F5344CB8AC3E}">
        <p14:creationId xmlns:p14="http://schemas.microsoft.com/office/powerpoint/2010/main" val="71717206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Producer-Consumer Problem</a:t>
            </a:r>
          </a:p>
        </p:txBody>
      </p:sp>
      <p:sp>
        <p:nvSpPr>
          <p:cNvPr id="4" name="Content Placeholder 3"/>
          <p:cNvSpPr>
            <a:spLocks noGrp="1"/>
          </p:cNvSpPr>
          <p:nvPr>
            <p:ph sz="half" idx="1"/>
          </p:nvPr>
        </p:nvSpPr>
        <p:spPr>
          <a:xfrm>
            <a:off x="533401" y="2057400"/>
            <a:ext cx="2362200" cy="4435475"/>
          </a:xfrm>
          <a:ln>
            <a:solidFill>
              <a:schemeClr val="accent1"/>
            </a:solidFill>
          </a:ln>
        </p:spPr>
        <p:txBody>
          <a:bodyPr>
            <a:normAutofit/>
          </a:bodyPr>
          <a:lstStyle/>
          <a:p>
            <a:pPr marL="0" indent="0" algn="ctr">
              <a:spcBef>
                <a:spcPts val="0"/>
              </a:spcBef>
              <a:buNone/>
            </a:pPr>
            <a:r>
              <a:rPr lang="en-US" sz="1500" b="1" u="sng" dirty="0" smtClean="0"/>
              <a:t>Producer</a:t>
            </a:r>
          </a:p>
          <a:p>
            <a:pPr marL="0" indent="0">
              <a:spcBef>
                <a:spcPts val="0"/>
              </a:spcBef>
              <a:buNone/>
            </a:pPr>
            <a:r>
              <a:rPr lang="en-US" sz="1500" dirty="0" smtClean="0"/>
              <a:t>Do</a:t>
            </a:r>
          </a:p>
          <a:p>
            <a:pPr marL="0" indent="0">
              <a:spcBef>
                <a:spcPts val="0"/>
              </a:spcBef>
              <a:buNone/>
            </a:pPr>
            <a:r>
              <a:rPr lang="en-US" sz="1500" dirty="0" smtClean="0"/>
              <a:t>{</a:t>
            </a:r>
          </a:p>
          <a:p>
            <a:pPr marL="0" indent="0">
              <a:spcBef>
                <a:spcPts val="0"/>
              </a:spcBef>
              <a:buNone/>
            </a:pPr>
            <a:r>
              <a:rPr lang="en-US" sz="1500" dirty="0"/>
              <a:t> </a:t>
            </a:r>
            <a:r>
              <a:rPr lang="en-US" sz="1500" dirty="0" smtClean="0"/>
              <a:t> wait(</a:t>
            </a:r>
            <a:r>
              <a:rPr lang="en-US" sz="1500" b="1" dirty="0" smtClean="0">
                <a:solidFill>
                  <a:srgbClr val="00B050"/>
                </a:solidFill>
              </a:rPr>
              <a:t>E</a:t>
            </a:r>
            <a:r>
              <a:rPr lang="en-US" sz="1500" dirty="0" smtClean="0"/>
              <a:t>)</a:t>
            </a:r>
          </a:p>
          <a:p>
            <a:pPr marL="0" indent="0">
              <a:spcBef>
                <a:spcPts val="0"/>
              </a:spcBef>
              <a:buNone/>
            </a:pPr>
            <a:r>
              <a:rPr lang="en-US" sz="1500" dirty="0" smtClean="0">
                <a:solidFill>
                  <a:schemeClr val="tx1"/>
                </a:solidFill>
              </a:rPr>
              <a:t>  wait(</a:t>
            </a:r>
            <a:r>
              <a:rPr lang="en-US" sz="1500" b="1" dirty="0" smtClean="0">
                <a:solidFill>
                  <a:srgbClr val="FF0000"/>
                </a:solidFill>
              </a:rPr>
              <a:t>S</a:t>
            </a:r>
            <a:r>
              <a:rPr lang="en-US" sz="1500" dirty="0" smtClean="0">
                <a:solidFill>
                  <a:schemeClr val="tx1"/>
                </a:solidFill>
              </a:rPr>
              <a:t>)</a:t>
            </a:r>
          </a:p>
          <a:p>
            <a:pPr marL="0" indent="0">
              <a:spcBef>
                <a:spcPts val="0"/>
              </a:spcBef>
              <a:buNone/>
            </a:pPr>
            <a:endParaRPr lang="en-US" sz="1500" dirty="0" smtClean="0"/>
          </a:p>
          <a:p>
            <a:pPr marL="0" indent="0">
              <a:spcBef>
                <a:spcPts val="0"/>
              </a:spcBef>
              <a:buNone/>
            </a:pPr>
            <a:r>
              <a:rPr lang="en-US" sz="1500" dirty="0" smtClean="0">
                <a:solidFill>
                  <a:srgbClr val="00B0F0"/>
                </a:solidFill>
              </a:rPr>
              <a:t>  //This is the critical zone</a:t>
            </a:r>
          </a:p>
          <a:p>
            <a:pPr marL="0" indent="0">
              <a:spcBef>
                <a:spcPts val="0"/>
              </a:spcBef>
              <a:buNone/>
            </a:pPr>
            <a:r>
              <a:rPr lang="en-US" sz="1500" b="1" dirty="0" smtClean="0">
                <a:solidFill>
                  <a:srgbClr val="00B0F0"/>
                </a:solidFill>
              </a:rPr>
              <a:t>  ADD DATA</a:t>
            </a:r>
          </a:p>
          <a:p>
            <a:pPr marL="0" indent="0">
              <a:spcBef>
                <a:spcPts val="0"/>
              </a:spcBef>
              <a:buNone/>
            </a:pPr>
            <a:endParaRPr lang="en-US" sz="1500" dirty="0"/>
          </a:p>
          <a:p>
            <a:pPr marL="0" indent="0">
              <a:spcBef>
                <a:spcPts val="0"/>
              </a:spcBef>
              <a:buNone/>
            </a:pPr>
            <a:r>
              <a:rPr lang="en-US" sz="1500" dirty="0" smtClean="0"/>
              <a:t>  signal(</a:t>
            </a:r>
            <a:r>
              <a:rPr lang="en-US" sz="1500" b="1" dirty="0" smtClean="0">
                <a:solidFill>
                  <a:srgbClr val="FF0000"/>
                </a:solidFill>
              </a:rPr>
              <a:t>S</a:t>
            </a:r>
            <a:r>
              <a:rPr lang="en-US" sz="1500" dirty="0" smtClean="0"/>
              <a:t>)</a:t>
            </a:r>
          </a:p>
          <a:p>
            <a:pPr marL="0" indent="0">
              <a:spcBef>
                <a:spcPts val="0"/>
              </a:spcBef>
              <a:buNone/>
            </a:pPr>
            <a:r>
              <a:rPr lang="en-US" sz="1500" dirty="0" smtClean="0"/>
              <a:t>  signal(</a:t>
            </a:r>
            <a:r>
              <a:rPr lang="en-US" sz="1500" b="1" dirty="0" smtClean="0">
                <a:solidFill>
                  <a:srgbClr val="FF00FF"/>
                </a:solidFill>
              </a:rPr>
              <a:t>F</a:t>
            </a:r>
            <a:r>
              <a:rPr lang="en-US" sz="1500" dirty="0" smtClean="0"/>
              <a:t>)</a:t>
            </a:r>
          </a:p>
          <a:p>
            <a:pPr marL="0" indent="0">
              <a:spcBef>
                <a:spcPts val="0"/>
              </a:spcBef>
              <a:buNone/>
            </a:pPr>
            <a:r>
              <a:rPr lang="en-US" sz="1500" dirty="0" smtClean="0"/>
              <a:t>}</a:t>
            </a:r>
          </a:p>
          <a:p>
            <a:pPr marL="0" indent="0">
              <a:spcBef>
                <a:spcPts val="0"/>
              </a:spcBef>
              <a:buNone/>
            </a:pPr>
            <a:r>
              <a:rPr lang="en-US" sz="1500" dirty="0" smtClean="0"/>
              <a:t>while</a:t>
            </a:r>
          </a:p>
        </p:txBody>
      </p:sp>
      <p:sp>
        <p:nvSpPr>
          <p:cNvPr id="6" name="Footer Placeholder 5"/>
          <p:cNvSpPr>
            <a:spLocks noGrp="1"/>
          </p:cNvSpPr>
          <p:nvPr>
            <p:ph type="ftr" sz="quarter" idx="11"/>
          </p:nvPr>
        </p:nvSpPr>
        <p:spPr>
          <a:xfrm>
            <a:off x="318246" y="6492875"/>
            <a:ext cx="5701553" cy="365125"/>
          </a:xfrm>
        </p:spPr>
        <p:txBody>
          <a:bodyPr/>
          <a:lstStyle/>
          <a:p>
            <a:pPr>
              <a:defRPr/>
            </a:pPr>
            <a:r>
              <a:rPr lang="en-US" dirty="0" smtClean="0"/>
              <a:t>© 2017 Pearson Education, Inc., Hoboken, NJ. All rights reserved. </a:t>
            </a:r>
            <a:endParaRPr lang="en-US" dirty="0"/>
          </a:p>
        </p:txBody>
      </p:sp>
      <p:sp>
        <p:nvSpPr>
          <p:cNvPr id="8" name="Content Placeholder 3"/>
          <p:cNvSpPr>
            <a:spLocks noGrp="1"/>
          </p:cNvSpPr>
          <p:nvPr>
            <p:ph sz="half" idx="1"/>
          </p:nvPr>
        </p:nvSpPr>
        <p:spPr>
          <a:xfrm>
            <a:off x="2971801" y="2057400"/>
            <a:ext cx="2362199" cy="4435475"/>
          </a:xfrm>
          <a:ln>
            <a:solidFill>
              <a:schemeClr val="accent1"/>
            </a:solidFill>
          </a:ln>
        </p:spPr>
        <p:txBody>
          <a:bodyPr>
            <a:normAutofit/>
          </a:bodyPr>
          <a:lstStyle/>
          <a:p>
            <a:pPr marL="0" indent="0" algn="ctr">
              <a:spcBef>
                <a:spcPts val="0"/>
              </a:spcBef>
              <a:buNone/>
            </a:pPr>
            <a:r>
              <a:rPr lang="en-US" sz="1500" b="1" u="sng" dirty="0" smtClean="0"/>
              <a:t>Consumer</a:t>
            </a:r>
          </a:p>
          <a:p>
            <a:pPr marL="0" indent="0">
              <a:spcBef>
                <a:spcPts val="0"/>
              </a:spcBef>
              <a:buNone/>
            </a:pPr>
            <a:r>
              <a:rPr lang="en-US" sz="1500" dirty="0" smtClean="0"/>
              <a:t>Do</a:t>
            </a:r>
          </a:p>
          <a:p>
            <a:pPr marL="0" indent="0">
              <a:spcBef>
                <a:spcPts val="0"/>
              </a:spcBef>
              <a:buNone/>
            </a:pPr>
            <a:r>
              <a:rPr lang="en-US" sz="1500" dirty="0" smtClean="0"/>
              <a:t>{</a:t>
            </a:r>
          </a:p>
          <a:p>
            <a:pPr marL="0" indent="0">
              <a:spcBef>
                <a:spcPts val="0"/>
              </a:spcBef>
              <a:buNone/>
            </a:pPr>
            <a:r>
              <a:rPr lang="en-US" sz="1500" dirty="0"/>
              <a:t> </a:t>
            </a:r>
            <a:r>
              <a:rPr lang="en-US" sz="1500" dirty="0" smtClean="0"/>
              <a:t> wait(</a:t>
            </a:r>
            <a:r>
              <a:rPr lang="en-US" sz="1500" b="1" dirty="0" smtClean="0">
                <a:solidFill>
                  <a:srgbClr val="FF00FF"/>
                </a:solidFill>
              </a:rPr>
              <a:t>F</a:t>
            </a:r>
            <a:r>
              <a:rPr lang="en-US" sz="1500" dirty="0" smtClean="0"/>
              <a:t>)</a:t>
            </a:r>
          </a:p>
          <a:p>
            <a:pPr marL="0" indent="0">
              <a:spcBef>
                <a:spcPts val="0"/>
              </a:spcBef>
              <a:buNone/>
            </a:pPr>
            <a:r>
              <a:rPr lang="en-US" sz="1500" dirty="0"/>
              <a:t> </a:t>
            </a:r>
            <a:r>
              <a:rPr lang="en-US" sz="1500" dirty="0" smtClean="0"/>
              <a:t> wait(</a:t>
            </a:r>
            <a:r>
              <a:rPr lang="en-US" sz="1500" b="1" dirty="0" smtClean="0">
                <a:solidFill>
                  <a:srgbClr val="FF0000"/>
                </a:solidFill>
              </a:rPr>
              <a:t>S</a:t>
            </a:r>
            <a:r>
              <a:rPr lang="en-US" sz="1500" dirty="0" smtClean="0"/>
              <a:t>)</a:t>
            </a:r>
          </a:p>
          <a:p>
            <a:pPr marL="0" indent="0">
              <a:spcBef>
                <a:spcPts val="0"/>
              </a:spcBef>
              <a:buNone/>
            </a:pPr>
            <a:r>
              <a:rPr lang="en-US" sz="1500" dirty="0"/>
              <a:t>	</a:t>
            </a:r>
            <a:endParaRPr lang="en-US" sz="1500" dirty="0" smtClean="0"/>
          </a:p>
          <a:p>
            <a:pPr marL="0" indent="0">
              <a:spcBef>
                <a:spcPts val="0"/>
              </a:spcBef>
              <a:buNone/>
            </a:pPr>
            <a:r>
              <a:rPr lang="en-US" sz="1500" dirty="0" smtClean="0"/>
              <a:t>  </a:t>
            </a:r>
            <a:r>
              <a:rPr lang="en-US" sz="1500" dirty="0" smtClean="0">
                <a:solidFill>
                  <a:srgbClr val="00B0F0"/>
                </a:solidFill>
              </a:rPr>
              <a:t>//This is the critical zone</a:t>
            </a:r>
          </a:p>
          <a:p>
            <a:pPr marL="0" indent="0">
              <a:spcBef>
                <a:spcPts val="0"/>
              </a:spcBef>
              <a:buNone/>
            </a:pPr>
            <a:r>
              <a:rPr lang="en-US" sz="1500" dirty="0" smtClean="0">
                <a:solidFill>
                  <a:srgbClr val="00B0F0"/>
                </a:solidFill>
              </a:rPr>
              <a:t>  </a:t>
            </a:r>
            <a:r>
              <a:rPr lang="en-US" sz="1500" b="1" dirty="0" smtClean="0">
                <a:solidFill>
                  <a:srgbClr val="00B0F0"/>
                </a:solidFill>
              </a:rPr>
              <a:t>CONSUME ELEMENT</a:t>
            </a:r>
          </a:p>
          <a:p>
            <a:pPr marL="0" indent="0">
              <a:spcBef>
                <a:spcPts val="0"/>
              </a:spcBef>
              <a:buNone/>
            </a:pPr>
            <a:endParaRPr lang="en-US" sz="1500" dirty="0"/>
          </a:p>
          <a:p>
            <a:pPr marL="0" indent="0">
              <a:spcBef>
                <a:spcPts val="0"/>
              </a:spcBef>
              <a:buNone/>
            </a:pPr>
            <a:r>
              <a:rPr lang="en-US" sz="1500" dirty="0"/>
              <a:t> </a:t>
            </a:r>
            <a:r>
              <a:rPr lang="en-US" sz="1500" dirty="0" smtClean="0"/>
              <a:t> </a:t>
            </a:r>
            <a:r>
              <a:rPr lang="en-US" sz="1500" dirty="0" smtClean="0">
                <a:solidFill>
                  <a:schemeClr val="tx1"/>
                </a:solidFill>
              </a:rPr>
              <a:t>signal(</a:t>
            </a:r>
            <a:r>
              <a:rPr lang="en-US" sz="1500" b="1" dirty="0" smtClean="0">
                <a:solidFill>
                  <a:srgbClr val="FF0000"/>
                </a:solidFill>
              </a:rPr>
              <a:t>S</a:t>
            </a:r>
            <a:r>
              <a:rPr lang="en-US" sz="1500" dirty="0" smtClean="0">
                <a:solidFill>
                  <a:schemeClr val="tx1"/>
                </a:solidFill>
              </a:rPr>
              <a:t>)</a:t>
            </a:r>
          </a:p>
          <a:p>
            <a:pPr marL="0" indent="0">
              <a:spcBef>
                <a:spcPts val="0"/>
              </a:spcBef>
              <a:buNone/>
            </a:pPr>
            <a:r>
              <a:rPr lang="en-US" sz="1500" dirty="0" smtClean="0"/>
              <a:t>  signal(</a:t>
            </a:r>
            <a:r>
              <a:rPr lang="en-US" sz="1500" b="1" dirty="0" smtClean="0">
                <a:solidFill>
                  <a:srgbClr val="00B050"/>
                </a:solidFill>
              </a:rPr>
              <a:t>E</a:t>
            </a:r>
            <a:r>
              <a:rPr lang="en-US" sz="1500" dirty="0" smtClean="0"/>
              <a:t>)</a:t>
            </a:r>
          </a:p>
          <a:p>
            <a:pPr marL="0" indent="0">
              <a:spcBef>
                <a:spcPts val="0"/>
              </a:spcBef>
              <a:buNone/>
            </a:pPr>
            <a:r>
              <a:rPr lang="en-US" sz="1500" dirty="0" smtClean="0"/>
              <a:t>}</a:t>
            </a:r>
          </a:p>
          <a:p>
            <a:pPr marL="0" indent="0">
              <a:spcBef>
                <a:spcPts val="0"/>
              </a:spcBef>
              <a:buNone/>
            </a:pPr>
            <a:r>
              <a:rPr lang="en-US" sz="1500" dirty="0" smtClean="0"/>
              <a:t>while</a:t>
            </a:r>
          </a:p>
        </p:txBody>
      </p:sp>
      <p:pic>
        <p:nvPicPr>
          <p:cNvPr id="7" name="Picture 6"/>
          <p:cNvPicPr>
            <a:picLocks noChangeAspect="1"/>
          </p:cNvPicPr>
          <p:nvPr/>
        </p:nvPicPr>
        <p:blipFill>
          <a:blip r:embed="rId3"/>
          <a:stretch>
            <a:fillRect/>
          </a:stretch>
        </p:blipFill>
        <p:spPr>
          <a:xfrm>
            <a:off x="5200612" y="2057400"/>
            <a:ext cx="3923190" cy="3699181"/>
          </a:xfrm>
          <a:prstGeom prst="rect">
            <a:avLst/>
          </a:prstGeom>
        </p:spPr>
      </p:pic>
    </p:spTree>
    <p:extLst>
      <p:ext uri="{BB962C8B-B14F-4D97-AF65-F5344CB8AC3E}">
        <p14:creationId xmlns:p14="http://schemas.microsoft.com/office/powerpoint/2010/main" val="11433569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18246" y="6492875"/>
            <a:ext cx="5701553" cy="365125"/>
          </a:xfrm>
        </p:spPr>
        <p:txBody>
          <a:bodyPr/>
          <a:lstStyle/>
          <a:p>
            <a:pPr>
              <a:defRPr/>
            </a:pPr>
            <a:r>
              <a:rPr lang="en-US" dirty="0" smtClean="0"/>
              <a:t>© 2017 Pearson Education, Inc., Hoboken, NJ. All rights reserved. </a:t>
            </a:r>
            <a:endParaRPr lang="en-US" dirty="0"/>
          </a:p>
        </p:txBody>
      </p:sp>
      <p:pic>
        <p:nvPicPr>
          <p:cNvPr id="9" name="Picture 8"/>
          <p:cNvPicPr>
            <a:picLocks noChangeAspect="1"/>
          </p:cNvPicPr>
          <p:nvPr/>
        </p:nvPicPr>
        <p:blipFill>
          <a:blip r:embed="rId3"/>
          <a:stretch>
            <a:fillRect/>
          </a:stretch>
        </p:blipFill>
        <p:spPr>
          <a:xfrm>
            <a:off x="1524000" y="698806"/>
            <a:ext cx="6172200" cy="5819775"/>
          </a:xfrm>
          <a:prstGeom prst="rect">
            <a:avLst/>
          </a:prstGeom>
        </p:spPr>
      </p:pic>
    </p:spTree>
    <p:extLst>
      <p:ext uri="{BB962C8B-B14F-4D97-AF65-F5344CB8AC3E}">
        <p14:creationId xmlns:p14="http://schemas.microsoft.com/office/powerpoint/2010/main" val="413663250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8" name="Picture 7"/>
          <p:cNvPicPr>
            <a:picLocks noChangeAspect="1"/>
          </p:cNvPicPr>
          <p:nvPr/>
        </p:nvPicPr>
        <p:blipFill>
          <a:blip r:embed="rId2"/>
          <a:stretch>
            <a:fillRect/>
          </a:stretch>
        </p:blipFill>
        <p:spPr>
          <a:xfrm>
            <a:off x="2895600" y="-5508"/>
            <a:ext cx="5609636" cy="6858000"/>
          </a:xfrm>
          <a:prstGeom prst="rect">
            <a:avLst/>
          </a:prstGeom>
        </p:spPr>
      </p:pic>
      <p:sp>
        <p:nvSpPr>
          <p:cNvPr id="9" name="TextBox 8"/>
          <p:cNvSpPr txBox="1"/>
          <p:nvPr/>
        </p:nvSpPr>
        <p:spPr>
          <a:xfrm>
            <a:off x="318247" y="2057400"/>
            <a:ext cx="2501153" cy="1200329"/>
          </a:xfrm>
          <a:prstGeom prst="rect">
            <a:avLst/>
          </a:prstGeom>
          <a:noFill/>
        </p:spPr>
        <p:txBody>
          <a:bodyPr wrap="square" rtlCol="0">
            <a:spAutoFit/>
          </a:bodyPr>
          <a:lstStyle/>
          <a:p>
            <a:pPr marL="342900" indent="-342900">
              <a:buFont typeface="+mj-lt"/>
              <a:buAutoNum type="arabicPeriod"/>
            </a:pPr>
            <a:r>
              <a:rPr lang="en-US" dirty="0" smtClean="0"/>
              <a:t>Compile</a:t>
            </a:r>
          </a:p>
          <a:p>
            <a:pPr marL="342900" indent="-342900">
              <a:buFont typeface="+mj-lt"/>
              <a:buAutoNum type="arabicPeriod"/>
            </a:pPr>
            <a:r>
              <a:rPr lang="en-US" dirty="0" smtClean="0"/>
              <a:t>Execute</a:t>
            </a:r>
          </a:p>
          <a:p>
            <a:pPr marL="342900" indent="-342900">
              <a:buFont typeface="+mj-lt"/>
              <a:buAutoNum type="arabicPeriod"/>
            </a:pPr>
            <a:r>
              <a:rPr lang="en-US" dirty="0" smtClean="0"/>
              <a:t>Study</a:t>
            </a:r>
          </a:p>
          <a:p>
            <a:pPr marL="342900" indent="-342900">
              <a:buFont typeface="+mj-lt"/>
              <a:buAutoNum type="arabicPeriod"/>
            </a:pPr>
            <a:endParaRPr lang="en-US" dirty="0"/>
          </a:p>
        </p:txBody>
      </p:sp>
    </p:spTree>
    <p:extLst>
      <p:ext uri="{BB962C8B-B14F-4D97-AF65-F5344CB8AC3E}">
        <p14:creationId xmlns:p14="http://schemas.microsoft.com/office/powerpoint/2010/main" val="116809071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6006353" cy="365125"/>
          </a:xfrm>
        </p:spPr>
        <p:txBody>
          <a:bodyPr/>
          <a:lstStyle/>
          <a:p>
            <a:pPr>
              <a:defRPr/>
            </a:pPr>
            <a:r>
              <a:rPr lang="en-US" dirty="0" smtClean="0"/>
              <a:t>© 2017 Pearson Education, Inc., Hoboken, NJ. All rights reserved. </a:t>
            </a:r>
            <a:endParaRPr lang="en-US" dirty="0"/>
          </a:p>
        </p:txBody>
      </p:sp>
      <p:pic>
        <p:nvPicPr>
          <p:cNvPr id="4" name="Picture 3" descr="f1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1818" t="17647" r="20909" b="22353"/>
              <a:stretch>
                <a:fillRect/>
              </a:stretch>
            </p:blipFill>
          </mc:Choice>
          <mc:Fallback>
            <p:blipFill>
              <a:blip r:embed="rId4"/>
              <a:srcRect l="11818" t="17647" r="20909" b="22353"/>
              <a:stretch>
                <a:fillRect/>
              </a:stretch>
            </p:blipFill>
          </mc:Fallback>
        </mc:AlternateContent>
        <p:spPr>
          <a:xfrm>
            <a:off x="304800" y="609600"/>
            <a:ext cx="8513553" cy="586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4600" b="1" dirty="0" smtClean="0">
                <a:solidFill>
                  <a:schemeClr val="accent6">
                    <a:lumMod val="75000"/>
                  </a:schemeClr>
                </a:solidFill>
              </a:rPr>
              <a:t>Operating System Concerns</a:t>
            </a:r>
            <a:endParaRPr lang="en-US" sz="4600" b="1" dirty="0">
              <a:solidFill>
                <a:schemeClr val="accent6">
                  <a:lumMod val="75000"/>
                </a:schemeClr>
              </a:solidFill>
            </a:endParaRPr>
          </a:p>
        </p:txBody>
      </p:sp>
      <p:sp>
        <p:nvSpPr>
          <p:cNvPr id="3" name="Content Placeholder 2"/>
          <p:cNvSpPr>
            <a:spLocks noGrp="1"/>
          </p:cNvSpPr>
          <p:nvPr>
            <p:ph sz="half" idx="1"/>
          </p:nvPr>
        </p:nvSpPr>
        <p:spPr>
          <a:xfrm>
            <a:off x="533400" y="2133600"/>
            <a:ext cx="7924800" cy="4343400"/>
          </a:xfrm>
        </p:spPr>
        <p:txBody>
          <a:bodyPr>
            <a:normAutofit/>
          </a:bodyPr>
          <a:lstStyle/>
          <a:p>
            <a:r>
              <a:rPr lang="en-NZ" sz="2400" dirty="0" smtClean="0"/>
              <a:t>Design and management issues raised by the existence of concurrency:</a:t>
            </a:r>
          </a:p>
          <a:p>
            <a:pPr lvl="1"/>
            <a:r>
              <a:rPr lang="en-NZ" sz="2400" dirty="0" smtClean="0"/>
              <a:t>T</a:t>
            </a:r>
            <a:r>
              <a:rPr lang="en-US" sz="2400" dirty="0" smtClean="0"/>
              <a:t>he OS must: </a:t>
            </a:r>
          </a:p>
        </p:txBody>
      </p:sp>
      <p:graphicFrame>
        <p:nvGraphicFramePr>
          <p:cNvPr id="5" name="Diagram 4"/>
          <p:cNvGraphicFramePr/>
          <p:nvPr>
            <p:extLst>
              <p:ext uri="{D42A27DB-BD31-4B8C-83A1-F6EECF244321}">
                <p14:modId xmlns:p14="http://schemas.microsoft.com/office/powerpoint/2010/main" val="4225631905"/>
              </p:ext>
            </p:extLst>
          </p:nvPr>
        </p:nvGraphicFramePr>
        <p:xfrm>
          <a:off x="304800" y="3352800"/>
          <a:ext cx="8305800" cy="322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318246" y="6492875"/>
            <a:ext cx="7606553" cy="365125"/>
          </a:xfrm>
        </p:spPr>
        <p:txBody>
          <a:bodyPr/>
          <a:lstStyle/>
          <a:p>
            <a:pPr>
              <a:defRPr/>
            </a:pPr>
            <a:r>
              <a:rPr lang="en-US" dirty="0" smtClean="0"/>
              <a:t>© 2017 Pearson Education, Inc., Hoboken, NJ. All rights reserved. </a:t>
            </a:r>
            <a:endParaRPr lang="en-US" dirty="0"/>
          </a:p>
        </p:txBody>
      </p:sp>
      <p:sp>
        <p:nvSpPr>
          <p:cNvPr id="7" name="TextBox 6"/>
          <p:cNvSpPr txBox="1"/>
          <p:nvPr/>
        </p:nvSpPr>
        <p:spPr>
          <a:xfrm>
            <a:off x="457200" y="5943600"/>
            <a:ext cx="504114" cy="307777"/>
          </a:xfrm>
          <a:prstGeom prst="rect">
            <a:avLst/>
          </a:prstGeom>
          <a:noFill/>
        </p:spPr>
        <p:txBody>
          <a:bodyPr wrap="none" rtlCol="0">
            <a:spAutoFit/>
          </a:bodyPr>
          <a:lstStyle/>
          <a:p>
            <a:r>
              <a:rPr lang="en-US" sz="1400" dirty="0" smtClean="0"/>
              <a:t>And</a:t>
            </a:r>
            <a:endParaRPr lang="en-US" sz="1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8246" y="6492875"/>
            <a:ext cx="5091953" cy="365125"/>
          </a:xfrm>
        </p:spPr>
        <p:txBody>
          <a:bodyPr/>
          <a:lstStyle/>
          <a:p>
            <a:pPr>
              <a:defRPr/>
            </a:pPr>
            <a:r>
              <a:rPr lang="en-US" dirty="0" smtClean="0"/>
              <a:t>© 2017 Pearson Education, Inc., Hoboken, NJ. All rights reserved. </a:t>
            </a:r>
            <a:endParaRPr lang="en-US" dirty="0"/>
          </a:p>
        </p:txBody>
      </p:sp>
      <p:pic>
        <p:nvPicPr>
          <p:cNvPr id="5" name="Picture 4" descr="f1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9412" t="8182" r="4706" b="27273"/>
              <a:stretch>
                <a:fillRect/>
              </a:stretch>
            </p:blipFill>
          </mc:Choice>
          <mc:Fallback>
            <p:blipFill>
              <a:blip r:embed="rId4"/>
              <a:srcRect l="9412" t="8182" r="4706" b="27273"/>
              <a:stretch>
                <a:fillRect/>
              </a:stretch>
            </p:blipFill>
          </mc:Fallback>
        </mc:AlternateContent>
        <p:spPr>
          <a:xfrm>
            <a:off x="1371600" y="457200"/>
            <a:ext cx="6400800" cy="6225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b="3721"/>
          <a:stretch>
            <a:fillRect/>
          </a:stretch>
        </p:blipFill>
        <p:spPr>
          <a:xfrm>
            <a:off x="1295400" y="1447800"/>
            <a:ext cx="6553200" cy="5086898"/>
          </a:xfrm>
          <a:prstGeom prst="rect">
            <a:avLst/>
          </a:prstGeom>
          <a:solidFill>
            <a:schemeClr val="bg1"/>
          </a:solidFill>
        </p:spPr>
      </p:pic>
      <p:sp>
        <p:nvSpPr>
          <p:cNvPr id="7" name="TextBox 6"/>
          <p:cNvSpPr txBox="1"/>
          <p:nvPr/>
        </p:nvSpPr>
        <p:spPr>
          <a:xfrm>
            <a:off x="1219200" y="609600"/>
            <a:ext cx="6781800" cy="707886"/>
          </a:xfrm>
          <a:prstGeom prst="rect">
            <a:avLst/>
          </a:prstGeom>
          <a:noFill/>
        </p:spPr>
        <p:txBody>
          <a:bodyPr wrap="square" rtlCol="0">
            <a:spAutoFit/>
          </a:bodyPr>
          <a:lstStyle/>
          <a:p>
            <a:pPr algn="ctr"/>
            <a:r>
              <a:rPr lang="en-US" sz="2000" b="1" dirty="0" smtClean="0">
                <a:latin typeface="+mn-lt"/>
              </a:rPr>
              <a:t>Table 5.4  </a:t>
            </a:r>
          </a:p>
          <a:p>
            <a:pPr algn="ctr"/>
            <a:r>
              <a:rPr lang="en-US" sz="2000" b="1" dirty="0" smtClean="0">
                <a:latin typeface="+mn-lt"/>
              </a:rPr>
              <a:t>Possible Scenario for the Program of Figure 5.12</a:t>
            </a:r>
            <a:r>
              <a:rPr lang="en-US" sz="2000" dirty="0" smtClean="0">
                <a:latin typeface="+mn-lt"/>
              </a:rPr>
              <a:t> </a:t>
            </a:r>
            <a:endParaRPr lang="en-US" sz="2000" dirty="0">
              <a:latin typeface="+mn-lt"/>
            </a:endParaRPr>
          </a:p>
        </p:txBody>
      </p:sp>
      <p:sp>
        <p:nvSpPr>
          <p:cNvPr id="8" name="TextBox 7"/>
          <p:cNvSpPr txBox="1"/>
          <p:nvPr/>
        </p:nvSpPr>
        <p:spPr>
          <a:xfrm>
            <a:off x="304800" y="5334000"/>
            <a:ext cx="990600" cy="1223412"/>
          </a:xfrm>
          <a:prstGeom prst="rect">
            <a:avLst/>
          </a:prstGeom>
          <a:noFill/>
        </p:spPr>
        <p:txBody>
          <a:bodyPr wrap="square" rtlCol="0">
            <a:spAutoFit/>
          </a:bodyPr>
          <a:lstStyle/>
          <a:p>
            <a:r>
              <a:rPr lang="en-US" sz="1050" i="1" dirty="0" smtClean="0"/>
              <a:t>Note: </a:t>
            </a:r>
            <a:r>
              <a:rPr lang="en-US" sz="1050" dirty="0" smtClean="0"/>
              <a:t>White areas represent the critical section controlled by semaphore </a:t>
            </a:r>
            <a:r>
              <a:rPr lang="en-US" sz="1050" dirty="0" err="1" smtClean="0"/>
              <a:t>s</a:t>
            </a:r>
            <a:r>
              <a:rPr lang="en-US" sz="1050" dirty="0" smtClean="0"/>
              <a:t>. </a:t>
            </a:r>
            <a:endParaRPr lang="en-US" sz="1050" dirty="0"/>
          </a:p>
        </p:txBody>
      </p:sp>
      <p:sp>
        <p:nvSpPr>
          <p:cNvPr id="5" name="Footer Placeholder 4"/>
          <p:cNvSpPr>
            <a:spLocks noGrp="1"/>
          </p:cNvSpPr>
          <p:nvPr>
            <p:ph type="ftr" sz="quarter" idx="11"/>
          </p:nvPr>
        </p:nvSpPr>
        <p:spPr>
          <a:xfrm>
            <a:off x="318246" y="6492875"/>
            <a:ext cx="60063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TextBox 9"/>
          <p:cNvSpPr txBox="1"/>
          <p:nvPr/>
        </p:nvSpPr>
        <p:spPr>
          <a:xfrm>
            <a:off x="457200" y="609600"/>
            <a:ext cx="838200" cy="5867400"/>
          </a:xfrm>
          <a:prstGeom prst="rect">
            <a:avLst/>
          </a:prstGeom>
        </p:spPr>
        <p:txBody>
          <a:bodyPr wrap="square" rtlCol="0">
            <a:spAutoFit/>
          </a:bodyPr>
          <a:lstStyle/>
          <a:p>
            <a:endParaRPr lang="en-US" dirty="0"/>
          </a:p>
        </p:txBody>
      </p:sp>
      <p:sp useBgFill="1">
        <p:nvSpPr>
          <p:cNvPr id="11" name="TextBox 10"/>
          <p:cNvSpPr txBox="1"/>
          <p:nvPr/>
        </p:nvSpPr>
        <p:spPr>
          <a:xfrm>
            <a:off x="1143000" y="609600"/>
            <a:ext cx="5029200" cy="152400"/>
          </a:xfrm>
          <a:prstGeom prst="rect">
            <a:avLst/>
          </a:prstGeom>
        </p:spPr>
        <p:txBody>
          <a:bodyPr wrap="square" rtlCol="0">
            <a:spAutoFit/>
          </a:bodyPr>
          <a:lstStyle/>
          <a:p>
            <a:endParaRPr lang="en-US" dirty="0"/>
          </a:p>
        </p:txBody>
      </p:sp>
      <p:sp useBgFill="1">
        <p:nvSpPr>
          <p:cNvPr id="12" name="TextBox 11"/>
          <p:cNvSpPr txBox="1"/>
          <p:nvPr/>
        </p:nvSpPr>
        <p:spPr>
          <a:xfrm>
            <a:off x="1219200" y="6324600"/>
            <a:ext cx="4876800" cy="152400"/>
          </a:xfrm>
          <a:prstGeom prst="rect">
            <a:avLst/>
          </a:prstGeom>
        </p:spPr>
        <p:txBody>
          <a:bodyPr wrap="square" rtlCol="0">
            <a:spAutoFit/>
          </a:bodyPr>
          <a:lstStyle/>
          <a:p>
            <a:endParaRPr lang="en-US" dirty="0"/>
          </a:p>
        </p:txBody>
      </p:sp>
      <p:sp>
        <p:nvSpPr>
          <p:cNvPr id="7" name="Footer Placeholder 6"/>
          <p:cNvSpPr>
            <a:spLocks noGrp="1"/>
          </p:cNvSpPr>
          <p:nvPr>
            <p:ph type="ftr" sz="quarter" idx="11"/>
          </p:nvPr>
        </p:nvSpPr>
        <p:spPr>
          <a:xfrm>
            <a:off x="318246" y="6492875"/>
            <a:ext cx="6082553" cy="365125"/>
          </a:xfrm>
        </p:spPr>
        <p:txBody>
          <a:bodyPr/>
          <a:lstStyle/>
          <a:p>
            <a:pPr>
              <a:defRPr/>
            </a:pPr>
            <a:r>
              <a:rPr lang="en-US" dirty="0" smtClean="0"/>
              <a:t>© 2017 Pearson Education, Inc., Hoboken, NJ. All rights reserved. </a:t>
            </a:r>
            <a:endParaRPr lang="en-US" dirty="0"/>
          </a:p>
        </p:txBody>
      </p:sp>
      <p:pic>
        <p:nvPicPr>
          <p:cNvPr id="8" name="Picture 7" descr="f1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8235" t="8182" r="3529" b="23636"/>
              <a:stretch>
                <a:fillRect/>
              </a:stretch>
            </p:blipFill>
          </mc:Choice>
          <mc:Fallback>
            <p:blipFill>
              <a:blip r:embed="rId4"/>
              <a:srcRect l="8235" t="8182" r="3529" b="23636"/>
              <a:stretch>
                <a:fillRect/>
              </a:stretch>
            </p:blipFill>
          </mc:Fallback>
        </mc:AlternateContent>
        <p:spPr>
          <a:xfrm>
            <a:off x="1371600" y="457200"/>
            <a:ext cx="6068272" cy="6068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mv="urn:schemas-microsoft-com:mac:vml" xmlns="">
      <p:transition spd="slow">
        <p:dissolv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8246" y="6492875"/>
            <a:ext cx="6006353" cy="365125"/>
          </a:xfrm>
        </p:spPr>
        <p:txBody>
          <a:bodyPr/>
          <a:lstStyle/>
          <a:p>
            <a:pPr>
              <a:defRPr/>
            </a:pPr>
            <a:r>
              <a:rPr lang="en-US" dirty="0" smtClean="0"/>
              <a:t>© 2017 Pearson Education, Inc., Hoboken, NJ. All rights reserved. </a:t>
            </a:r>
            <a:endParaRPr lang="en-US" dirty="0"/>
          </a:p>
        </p:txBody>
      </p:sp>
      <p:pic>
        <p:nvPicPr>
          <p:cNvPr id="5" name="Picture 4" descr="f1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7273" b="36364"/>
              <a:stretch>
                <a:fillRect/>
              </a:stretch>
            </p:blipFill>
          </mc:Choice>
          <mc:Fallback>
            <p:blipFill>
              <a:blip r:embed="rId4"/>
              <a:srcRect t="7273" b="36364"/>
              <a:stretch>
                <a:fillRect/>
              </a:stretch>
            </p:blipFill>
          </mc:Fallback>
        </mc:AlternateContent>
        <p:spPr>
          <a:xfrm>
            <a:off x="0" y="381000"/>
            <a:ext cx="8405068" cy="61307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6082553" cy="365125"/>
          </a:xfrm>
        </p:spPr>
        <p:txBody>
          <a:bodyPr/>
          <a:lstStyle/>
          <a:p>
            <a:pPr>
              <a:defRPr/>
            </a:pPr>
            <a:r>
              <a:rPr lang="en-US" dirty="0" smtClean="0"/>
              <a:t>© 2017 Pearson Education, Inc., Hoboken, NJ. All rights reserved. </a:t>
            </a:r>
            <a:endParaRPr lang="en-US" dirty="0"/>
          </a:p>
        </p:txBody>
      </p:sp>
      <p:pic>
        <p:nvPicPr>
          <p:cNvPr id="5" name="Picture 4" descr="f1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8235" t="8182" r="5882" b="19091"/>
              <a:stretch>
                <a:fillRect/>
              </a:stretch>
            </p:blipFill>
          </mc:Choice>
          <mc:Fallback>
            <p:blipFill>
              <a:blip r:embed="rId4"/>
              <a:srcRect l="8235" t="8182" r="5882" b="19091"/>
              <a:stretch>
                <a:fillRect/>
              </a:stretch>
            </p:blipFill>
          </mc:Fallback>
        </mc:AlternateContent>
        <p:spPr>
          <a:xfrm>
            <a:off x="1752600" y="457200"/>
            <a:ext cx="5633149" cy="61734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mv="urn:schemas-microsoft-com:mac:vml"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TextBox 9"/>
          <p:cNvSpPr txBox="1"/>
          <p:nvPr/>
        </p:nvSpPr>
        <p:spPr>
          <a:xfrm>
            <a:off x="2667000" y="609600"/>
            <a:ext cx="5787864" cy="293132"/>
          </a:xfrm>
          <a:prstGeom prst="rect">
            <a:avLst/>
          </a:prstGeom>
        </p:spPr>
        <p:txBody>
          <a:bodyPr wrap="square" rtlCol="0">
            <a:spAutoFit/>
          </a:bodyPr>
          <a:lstStyle/>
          <a:p>
            <a:endParaRPr lang="en-US" dirty="0"/>
          </a:p>
        </p:txBody>
      </p:sp>
      <p:sp useBgFill="1">
        <p:nvSpPr>
          <p:cNvPr id="12" name="TextBox 11"/>
          <p:cNvSpPr txBox="1"/>
          <p:nvPr/>
        </p:nvSpPr>
        <p:spPr>
          <a:xfrm>
            <a:off x="2895600" y="6248400"/>
            <a:ext cx="5715000" cy="228600"/>
          </a:xfrm>
          <a:prstGeom prst="rect">
            <a:avLst/>
          </a:prstGeom>
        </p:spPr>
        <p:txBody>
          <a:bodyPr wrap="square" rtlCol="0">
            <a:spAutoFit/>
          </a:bodyPr>
          <a:lstStyle/>
          <a:p>
            <a:endParaRPr lang="en-US" dirty="0"/>
          </a:p>
        </p:txBody>
      </p:sp>
      <p:sp useBgFill="1">
        <p:nvSpPr>
          <p:cNvPr id="13" name="TextBox 12"/>
          <p:cNvSpPr txBox="1"/>
          <p:nvPr/>
        </p:nvSpPr>
        <p:spPr>
          <a:xfrm>
            <a:off x="2362200" y="685800"/>
            <a:ext cx="914400" cy="5715000"/>
          </a:xfrm>
          <a:prstGeom prst="rect">
            <a:avLst/>
          </a:prstGeom>
        </p:spPr>
        <p:txBody>
          <a:bodyPr wrap="square" rtlCol="0">
            <a:spAutoFit/>
          </a:bodyPr>
          <a:lstStyle/>
          <a:p>
            <a:endParaRPr lang="en-US" dirty="0"/>
          </a:p>
        </p:txBody>
      </p:sp>
      <p:sp>
        <p:nvSpPr>
          <p:cNvPr id="7" name="Footer Placeholder 6"/>
          <p:cNvSpPr>
            <a:spLocks noGrp="1"/>
          </p:cNvSpPr>
          <p:nvPr>
            <p:ph type="ftr" sz="quarter" idx="11"/>
          </p:nvPr>
        </p:nvSpPr>
        <p:spPr>
          <a:xfrm>
            <a:off x="318246" y="6492875"/>
            <a:ext cx="6920753" cy="365125"/>
          </a:xfrm>
        </p:spPr>
        <p:txBody>
          <a:bodyPr/>
          <a:lstStyle/>
          <a:p>
            <a:pPr>
              <a:defRPr/>
            </a:pPr>
            <a:r>
              <a:rPr lang="en-US" dirty="0" smtClean="0"/>
              <a:t>© 2017 Pearson Education, Inc., Hoboken, NJ. All rights reserved. </a:t>
            </a:r>
            <a:endParaRPr lang="en-US" dirty="0"/>
          </a:p>
        </p:txBody>
      </p:sp>
      <p:pic>
        <p:nvPicPr>
          <p:cNvPr id="8" name="Picture 7" descr="f1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5294" t="8182" r="3529" b="29091"/>
              <a:stretch>
                <a:fillRect/>
              </a:stretch>
            </p:blipFill>
          </mc:Choice>
          <mc:Fallback>
            <p:blipFill>
              <a:blip r:embed="rId4"/>
              <a:srcRect l="15294" t="8182" r="3529" b="29091"/>
              <a:stretch>
                <a:fillRect/>
              </a:stretch>
            </p:blipFill>
          </mc:Fallback>
        </mc:AlternateContent>
        <p:spPr>
          <a:xfrm>
            <a:off x="1371600" y="457127"/>
            <a:ext cx="6400800" cy="64008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mv="urn:schemas-microsoft-com:mac:vml"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n w="1905"/>
                <a:solidFill>
                  <a:schemeClr val="accent6">
                    <a:lumMod val="75000"/>
                  </a:schemeClr>
                </a:solidFill>
                <a:effectLst>
                  <a:innerShdw blurRad="69850" dist="43180" dir="5400000">
                    <a:srgbClr val="000000">
                      <a:alpha val="65000"/>
                    </a:srgbClr>
                  </a:innerShdw>
                </a:effectLst>
              </a:rPr>
              <a:t>Implementation of Semaphores</a:t>
            </a:r>
            <a:endParaRPr lang="en-US" sz="4800"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533400" y="2286000"/>
            <a:ext cx="8153400" cy="4267200"/>
          </a:xfrm>
        </p:spPr>
        <p:txBody>
          <a:bodyPr>
            <a:normAutofit fontScale="92500" lnSpcReduction="10000"/>
          </a:bodyPr>
          <a:lstStyle/>
          <a:p>
            <a:r>
              <a:rPr lang="en-US" sz="3100" dirty="0" smtClean="0"/>
              <a:t>Imperative that the </a:t>
            </a:r>
            <a:r>
              <a:rPr lang="en-US" sz="3100" dirty="0" err="1" smtClean="0">
                <a:latin typeface="Courier New"/>
              </a:rPr>
              <a:t>semWait</a:t>
            </a:r>
            <a:r>
              <a:rPr lang="en-US" sz="3100" dirty="0" smtClean="0"/>
              <a:t> and </a:t>
            </a:r>
            <a:r>
              <a:rPr lang="en-US" sz="3100" dirty="0" err="1" smtClean="0">
                <a:latin typeface="Courier New"/>
              </a:rPr>
              <a:t>semSignal</a:t>
            </a:r>
            <a:r>
              <a:rPr lang="en-US" sz="3100" dirty="0" smtClean="0"/>
              <a:t> operations be implemented as atomic primitives</a:t>
            </a:r>
          </a:p>
          <a:p>
            <a:r>
              <a:rPr lang="en-US" sz="3100" dirty="0" smtClean="0"/>
              <a:t>Can be implemented in hardware or firmware</a:t>
            </a:r>
          </a:p>
          <a:p>
            <a:r>
              <a:rPr lang="en-US" sz="3100" dirty="0" smtClean="0"/>
              <a:t>Software schemes such as Dekker’s or Peterson’s algorithms can be used</a:t>
            </a:r>
          </a:p>
          <a:p>
            <a:r>
              <a:rPr lang="en-US" sz="3100" dirty="0" smtClean="0"/>
              <a:t>Another alternative is to use one of the hardware-supported schemes for                  mutual exclusion</a:t>
            </a:r>
            <a:endParaRPr lang="en-US" sz="3100" dirty="0"/>
          </a:p>
        </p:txBody>
      </p:sp>
      <p:sp>
        <p:nvSpPr>
          <p:cNvPr id="5" name="Footer Placeholder 4"/>
          <p:cNvSpPr>
            <a:spLocks noGrp="1"/>
          </p:cNvSpPr>
          <p:nvPr>
            <p:ph type="ftr" sz="quarter" idx="11"/>
          </p:nvPr>
        </p:nvSpPr>
        <p:spPr>
          <a:xfrm>
            <a:off x="318246" y="6492875"/>
            <a:ext cx="59301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318246" y="6492875"/>
            <a:ext cx="5549153" cy="365125"/>
          </a:xfrm>
        </p:spPr>
        <p:txBody>
          <a:bodyPr/>
          <a:lstStyle/>
          <a:p>
            <a:pPr>
              <a:defRPr/>
            </a:pPr>
            <a:r>
              <a:rPr lang="en-US" dirty="0" smtClean="0"/>
              <a:t>© 2017 Pearson Education, Inc., Hoboken, NJ. All rights reserved. </a:t>
            </a:r>
            <a:endParaRPr lang="en-US" dirty="0"/>
          </a:p>
        </p:txBody>
      </p:sp>
      <p:pic>
        <p:nvPicPr>
          <p:cNvPr id="9" name="Picture 8" descr="f1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5455" t="11765" r="5455" b="31765"/>
              <a:stretch>
                <a:fillRect/>
              </a:stretch>
            </p:blipFill>
          </mc:Choice>
          <mc:Fallback>
            <p:blipFill>
              <a:blip r:embed="rId4"/>
              <a:srcRect l="5455" t="11765" r="5455" b="31765"/>
              <a:stretch>
                <a:fillRect/>
              </a:stretch>
            </p:blipFill>
          </mc:Fallback>
        </mc:AlternateContent>
        <p:spPr>
          <a:xfrm>
            <a:off x="152400" y="1219200"/>
            <a:ext cx="8839200" cy="42984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57200"/>
            <a:ext cx="7824788" cy="1067748"/>
          </a:xfrm>
        </p:spPr>
        <p:txBody>
          <a:bodyPr/>
          <a:lstStyle/>
          <a:p>
            <a:pPr algn="l"/>
            <a:r>
              <a:rPr lang="en-US" b="1" dirty="0" smtClean="0">
                <a:ln w="1905"/>
                <a:solidFill>
                  <a:schemeClr val="accent6">
                    <a:lumMod val="75000"/>
                  </a:schemeClr>
                </a:solidFill>
                <a:effectLst>
                  <a:innerShdw blurRad="69850" dist="43180" dir="5400000">
                    <a:srgbClr val="000000">
                      <a:alpha val="65000"/>
                    </a:srgbClr>
                  </a:innerShdw>
                </a:effectLst>
              </a:rPr>
              <a:t>Monitors</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5" name="Content Placeholder 4"/>
          <p:cNvSpPr>
            <a:spLocks noGrp="1"/>
          </p:cNvSpPr>
          <p:nvPr>
            <p:ph sz="half" idx="1"/>
          </p:nvPr>
        </p:nvSpPr>
        <p:spPr>
          <a:xfrm>
            <a:off x="381000" y="2057400"/>
            <a:ext cx="8382000" cy="4800600"/>
          </a:xfrm>
        </p:spPr>
        <p:txBody>
          <a:bodyPr>
            <a:normAutofit/>
          </a:bodyPr>
          <a:lstStyle/>
          <a:p>
            <a:pPr>
              <a:spcBef>
                <a:spcPts val="600"/>
              </a:spcBef>
            </a:pPr>
            <a:r>
              <a:rPr lang="en-US" sz="2800" dirty="0" smtClean="0"/>
              <a:t>Programming language construct that provides equivalent functionality to that of semaphores and is easier to control</a:t>
            </a:r>
          </a:p>
          <a:p>
            <a:pPr>
              <a:spcBef>
                <a:spcPts val="600"/>
              </a:spcBef>
            </a:pPr>
            <a:r>
              <a:rPr lang="en-US" sz="2800" dirty="0" smtClean="0"/>
              <a:t>Implemented in a number of programming languages</a:t>
            </a:r>
            <a:endParaRPr lang="en-US" dirty="0" smtClean="0"/>
          </a:p>
          <a:p>
            <a:pPr lvl="2"/>
            <a:r>
              <a:rPr lang="en-US" sz="2200" dirty="0" smtClean="0"/>
              <a:t>Concurrent Pascal, Pascal-Plus, Modula-2, Modula-3, </a:t>
            </a:r>
            <a:r>
              <a:rPr lang="en-US" sz="2200" dirty="0" smtClean="0">
                <a:solidFill>
                  <a:srgbClr val="FF00FF"/>
                </a:solidFill>
              </a:rPr>
              <a:t>Java</a:t>
            </a:r>
          </a:p>
          <a:p>
            <a:pPr marL="342900" lvl="2" indent="-342900"/>
            <a:r>
              <a:rPr lang="en-US" sz="2800" dirty="0" smtClean="0"/>
              <a:t>Has also been implemented as a program library</a:t>
            </a:r>
          </a:p>
          <a:p>
            <a:pPr marL="342900" lvl="2" indent="-342900"/>
            <a:r>
              <a:rPr lang="en-US" sz="2800" dirty="0" smtClean="0">
                <a:solidFill>
                  <a:srgbClr val="FF00FF"/>
                </a:solidFill>
              </a:rPr>
              <a:t>Software module</a:t>
            </a:r>
            <a:r>
              <a:rPr lang="en-US" sz="2800" dirty="0" smtClean="0"/>
              <a:t> </a:t>
            </a:r>
            <a:r>
              <a:rPr lang="en-US" sz="2800" dirty="0" smtClean="0">
                <a:solidFill>
                  <a:srgbClr val="00B050"/>
                </a:solidFill>
              </a:rPr>
              <a:t>consisting of one or more procedures</a:t>
            </a:r>
            <a:r>
              <a:rPr lang="en-US" sz="2800" dirty="0" smtClean="0"/>
              <a:t>, </a:t>
            </a:r>
            <a:r>
              <a:rPr lang="en-US" sz="2800" dirty="0" smtClean="0">
                <a:solidFill>
                  <a:srgbClr val="00B0F0"/>
                </a:solidFill>
              </a:rPr>
              <a:t>an initialization sequence, and local data</a:t>
            </a:r>
          </a:p>
        </p:txBody>
      </p:sp>
      <p:sp>
        <p:nvSpPr>
          <p:cNvPr id="7" name="Footer Placeholder 6"/>
          <p:cNvSpPr>
            <a:spLocks noGrp="1"/>
          </p:cNvSpPr>
          <p:nvPr>
            <p:ph type="ftr" sz="quarter" idx="11"/>
          </p:nvPr>
        </p:nvSpPr>
        <p:spPr>
          <a:xfrm>
            <a:off x="318246" y="6492875"/>
            <a:ext cx="6158753" cy="365125"/>
          </a:xfrm>
        </p:spPr>
        <p:txBody>
          <a:bodyPr/>
          <a:lstStyle/>
          <a:p>
            <a:pPr>
              <a:defRPr/>
            </a:pPr>
            <a:r>
              <a:rPr lang="en-US" dirty="0" smtClean="0"/>
              <a:t>© 2017 Pearson Education, Inc., Hoboken, NJ. All rights reserved. </a:t>
            </a:r>
            <a:endParaRPr lang="en-US" dirty="0"/>
          </a:p>
        </p:txBody>
      </p:sp>
    </p:spTree>
    <p:extLst>
      <p:ext uri="{BB962C8B-B14F-4D97-AF65-F5344CB8AC3E}">
        <p14:creationId xmlns:p14="http://schemas.microsoft.com/office/powerpoint/2010/main" val="346483158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077200" cy="1219200"/>
          </a:xfrm>
        </p:spPr>
        <p:txBody>
          <a:bodyPr/>
          <a:lstStyle/>
          <a:p>
            <a:r>
              <a:rPr lang="en-US" b="1" dirty="0" smtClean="0">
                <a:solidFill>
                  <a:schemeClr val="tx2">
                    <a:lumMod val="50000"/>
                  </a:schemeClr>
                </a:solidFill>
              </a:rPr>
              <a:t>Monitor Characteristics</a:t>
            </a:r>
            <a:endParaRPr lang="en-NZ" b="1" dirty="0">
              <a:solidFill>
                <a:schemeClr val="tx2">
                  <a:lumMod val="50000"/>
                </a:schemeClr>
              </a:solidFill>
            </a:endParaRPr>
          </a:p>
        </p:txBody>
      </p:sp>
      <p:graphicFrame>
        <p:nvGraphicFramePr>
          <p:cNvPr id="4" name="Content Placeholder 3"/>
          <p:cNvGraphicFramePr>
            <a:graphicFrameLocks noGrp="1"/>
          </p:cNvGraphicFramePr>
          <p:nvPr>
            <p:ph idx="4294967295"/>
            <p:extLst/>
          </p:nvPr>
        </p:nvGraphicFramePr>
        <p:xfrm>
          <a:off x="457200" y="2133600"/>
          <a:ext cx="82296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18246" y="6492875"/>
            <a:ext cx="5853953" cy="365125"/>
          </a:xfrm>
        </p:spPr>
        <p:txBody>
          <a:bodyPr/>
          <a:lstStyle/>
          <a:p>
            <a:pPr>
              <a:defRPr/>
            </a:pPr>
            <a:r>
              <a:rPr lang="en-US" dirty="0" smtClean="0"/>
              <a:t>© 2017 Pearson Education, Inc., Hoboken, NJ. All rights reserved. </a:t>
            </a:r>
            <a:endParaRPr lang="en-US" dirty="0"/>
          </a:p>
        </p:txBody>
      </p:sp>
    </p:spTree>
    <p:extLst>
      <p:ext uri="{BB962C8B-B14F-4D97-AF65-F5344CB8AC3E}">
        <p14:creationId xmlns:p14="http://schemas.microsoft.com/office/powerpoint/2010/main" val="305722611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685799"/>
            <a:ext cx="6629400" cy="5979863"/>
          </a:xfrm>
          <a:prstGeom prst="rect">
            <a:avLst/>
          </a:prstGeom>
        </p:spPr>
      </p:pic>
      <p:sp>
        <p:nvSpPr>
          <p:cNvPr id="6" name="Rectangle 5"/>
          <p:cNvSpPr/>
          <p:nvPr/>
        </p:nvSpPr>
        <p:spPr>
          <a:xfrm>
            <a:off x="7010400" y="1447800"/>
            <a:ext cx="1890058" cy="1569660"/>
          </a:xfrm>
          <a:prstGeom prst="rect">
            <a:avLst/>
          </a:prstGeom>
        </p:spPr>
        <p:txBody>
          <a:bodyPr wrap="square">
            <a:spAutoFit/>
          </a:bodyPr>
          <a:lstStyle/>
          <a:p>
            <a:pPr algn="ctr"/>
            <a:r>
              <a:rPr lang="en-US" sz="2400" b="1" dirty="0" smtClean="0">
                <a:latin typeface="+mn-lt"/>
              </a:rPr>
              <a:t>Table 5.2   </a:t>
            </a:r>
          </a:p>
          <a:p>
            <a:pPr algn="ctr"/>
            <a:endParaRPr lang="en-US" sz="2400" b="1" dirty="0" smtClean="0">
              <a:latin typeface="+mn-lt"/>
            </a:endParaRPr>
          </a:p>
          <a:p>
            <a:pPr algn="ctr"/>
            <a:r>
              <a:rPr lang="en-US" sz="2400" b="1" dirty="0" smtClean="0">
                <a:latin typeface="+mn-lt"/>
              </a:rPr>
              <a:t>Process Interaction</a:t>
            </a:r>
            <a:r>
              <a:rPr lang="en-US" sz="2400" dirty="0" smtClean="0">
                <a:latin typeface="+mn-lt"/>
              </a:rPr>
              <a:t> </a:t>
            </a:r>
            <a:endParaRPr lang="en-US" sz="2400" dirty="0">
              <a:latin typeface="+mn-lt"/>
            </a:endParaRPr>
          </a:p>
        </p:txBody>
      </p:sp>
      <p:sp>
        <p:nvSpPr>
          <p:cNvPr id="4" name="Footer Placeholder 3"/>
          <p:cNvSpPr>
            <a:spLocks noGrp="1"/>
          </p:cNvSpPr>
          <p:nvPr>
            <p:ph type="ftr" sz="quarter" idx="11"/>
          </p:nvPr>
        </p:nvSpPr>
        <p:spPr>
          <a:xfrm>
            <a:off x="318246" y="6492875"/>
            <a:ext cx="5091953" cy="365125"/>
          </a:xfrm>
        </p:spPr>
        <p:txBody>
          <a:bodyPr/>
          <a:lstStyle/>
          <a:p>
            <a:pPr>
              <a:defRPr/>
            </a:pPr>
            <a:r>
              <a:rPr lang="en-US" dirty="0" smtClean="0"/>
              <a:t>© 2017 Pearson Education, Inc., Hoboken, NJ. All rights reserved.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mv="urn:schemas-microsoft-com:mac:vml"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96347"/>
          </a:xfrm>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Synchronization</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191000"/>
          </a:xfrm>
        </p:spPr>
        <p:txBody>
          <a:bodyPr>
            <a:normAutofit fontScale="92500" lnSpcReduction="10000"/>
          </a:bodyPr>
          <a:lstStyle/>
          <a:p>
            <a:r>
              <a:rPr lang="en-NZ" sz="2800" b="1" dirty="0" smtClean="0">
                <a:solidFill>
                  <a:srgbClr val="FF00FF"/>
                </a:solidFill>
              </a:rPr>
              <a:t>A monitor supports synchronization </a:t>
            </a:r>
            <a:r>
              <a:rPr lang="en-NZ" sz="2800" dirty="0" smtClean="0"/>
              <a:t>by the use of </a:t>
            </a:r>
            <a:r>
              <a:rPr lang="en-NZ" sz="2800" b="1" dirty="0" smtClean="0">
                <a:solidFill>
                  <a:srgbClr val="00B0F0"/>
                </a:solidFill>
              </a:rPr>
              <a:t>condition variables </a:t>
            </a:r>
            <a:r>
              <a:rPr lang="en-NZ" sz="2800" dirty="0" smtClean="0"/>
              <a:t>that are contained within the monitor and accessible only within the monitor</a:t>
            </a:r>
          </a:p>
          <a:p>
            <a:pPr lvl="2"/>
            <a:r>
              <a:rPr lang="en-NZ" sz="2600" dirty="0" smtClean="0"/>
              <a:t>Condition variables are a special data type in monitors which are operated on by two functions:</a:t>
            </a:r>
          </a:p>
          <a:p>
            <a:pPr marL="1662113" lvl="4" indent="-284163"/>
            <a:r>
              <a:rPr lang="en-NZ" sz="2200" dirty="0" smtClean="0">
                <a:latin typeface="Courier New"/>
                <a:cs typeface="Courier New"/>
              </a:rPr>
              <a:t>cwait(c)</a:t>
            </a:r>
            <a:r>
              <a:rPr lang="en-NZ" sz="2200" dirty="0" smtClean="0"/>
              <a:t>: suspend execution of the calling process on condition </a:t>
            </a:r>
            <a:r>
              <a:rPr lang="en-NZ" sz="2200" dirty="0" smtClean="0">
                <a:latin typeface="Courier New"/>
                <a:cs typeface="Courier New"/>
              </a:rPr>
              <a:t>c</a:t>
            </a:r>
          </a:p>
          <a:p>
            <a:pPr marL="1662113" lvl="4" indent="-284163"/>
            <a:r>
              <a:rPr lang="en-NZ" sz="2200" dirty="0" smtClean="0">
                <a:latin typeface="Courier New"/>
                <a:cs typeface="Courier New"/>
              </a:rPr>
              <a:t>csignal(c)</a:t>
            </a:r>
            <a:r>
              <a:rPr lang="en-NZ" sz="2200" dirty="0" smtClean="0"/>
              <a:t>: resume execution of some process blocked after a </a:t>
            </a:r>
            <a:r>
              <a:rPr lang="en-NZ" sz="2200" dirty="0" smtClean="0">
                <a:latin typeface="Courier New"/>
                <a:cs typeface="Courier New"/>
              </a:rPr>
              <a:t>cwait</a:t>
            </a:r>
            <a:r>
              <a:rPr lang="en-NZ" sz="2200" dirty="0" smtClean="0"/>
              <a:t> on the same condition</a:t>
            </a:r>
          </a:p>
          <a:p>
            <a:pPr marL="1662113" lvl="4" indent="-284163"/>
            <a:r>
              <a:rPr lang="en-NZ" sz="2200" dirty="0" smtClean="0"/>
              <a:t>These two signals ARE DIFFERENT from those for the semaphore. If a processes in a monitor signals and no task is waiting on the condition variable, then the signal is lost.</a:t>
            </a:r>
          </a:p>
          <a:p>
            <a:pPr marL="1377950" lvl="4" indent="0">
              <a:buNone/>
            </a:pPr>
            <a:endParaRPr lang="en-NZ" sz="2200" dirty="0" smtClean="0"/>
          </a:p>
          <a:p>
            <a:endParaRPr lang="en-NZ" dirty="0"/>
          </a:p>
        </p:txBody>
      </p:sp>
      <p:sp>
        <p:nvSpPr>
          <p:cNvPr id="6" name="Footer Placeholder 5"/>
          <p:cNvSpPr>
            <a:spLocks noGrp="1"/>
          </p:cNvSpPr>
          <p:nvPr>
            <p:ph type="ftr" sz="quarter" idx="11"/>
          </p:nvPr>
        </p:nvSpPr>
        <p:spPr>
          <a:xfrm>
            <a:off x="318246" y="6492875"/>
            <a:ext cx="6311153" cy="365125"/>
          </a:xfrm>
        </p:spPr>
        <p:txBody>
          <a:bodyPr/>
          <a:lstStyle/>
          <a:p>
            <a:pPr>
              <a:defRPr/>
            </a:pPr>
            <a:r>
              <a:rPr lang="en-US" dirty="0" smtClean="0"/>
              <a:t>© 2017 Pearson Education, Inc., Hoboken, NJ. All rights reserved. </a:t>
            </a:r>
            <a:endParaRPr lang="en-US" dirty="0"/>
          </a:p>
        </p:txBody>
      </p:sp>
    </p:spTree>
    <p:extLst>
      <p:ext uri="{BB962C8B-B14F-4D97-AF65-F5344CB8AC3E}">
        <p14:creationId xmlns:p14="http://schemas.microsoft.com/office/powerpoint/2010/main" val="266188790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5396753" cy="365125"/>
          </a:xfrm>
        </p:spPr>
        <p:txBody>
          <a:bodyPr/>
          <a:lstStyle/>
          <a:p>
            <a:pPr>
              <a:defRPr/>
            </a:pPr>
            <a:r>
              <a:rPr lang="en-US" dirty="0" smtClean="0"/>
              <a:t>© 2017 Pearson Education, Inc., Hoboken, NJ. All rights reserved. </a:t>
            </a:r>
            <a:endParaRPr lang="en-US" dirty="0"/>
          </a:p>
        </p:txBody>
      </p:sp>
      <p:pic>
        <p:nvPicPr>
          <p:cNvPr id="4" name="Picture 3" descr="f1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981200" y="228600"/>
            <a:ext cx="5299364" cy="6858000"/>
          </a:xfrm>
          <a:prstGeom prst="rect">
            <a:avLst/>
          </a:prstGeom>
        </p:spPr>
      </p:pic>
    </p:spTree>
    <p:extLst>
      <p:ext uri="{BB962C8B-B14F-4D97-AF65-F5344CB8AC3E}">
        <p14:creationId xmlns:p14="http://schemas.microsoft.com/office/powerpoint/2010/main" val="287769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3" name="Picture 2"/>
          <p:cNvPicPr>
            <a:picLocks noChangeAspect="1"/>
          </p:cNvPicPr>
          <p:nvPr/>
        </p:nvPicPr>
        <p:blipFill>
          <a:blip r:embed="rId2"/>
          <a:stretch>
            <a:fillRect/>
          </a:stretch>
        </p:blipFill>
        <p:spPr>
          <a:xfrm>
            <a:off x="457200" y="609600"/>
            <a:ext cx="8229600" cy="4996782"/>
          </a:xfrm>
          <a:prstGeom prst="rect">
            <a:avLst/>
          </a:prstGeom>
        </p:spPr>
      </p:pic>
    </p:spTree>
    <p:extLst>
      <p:ext uri="{BB962C8B-B14F-4D97-AF65-F5344CB8AC3E}">
        <p14:creationId xmlns:p14="http://schemas.microsoft.com/office/powerpoint/2010/main" val="242628749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3" name="Picture 2"/>
          <p:cNvPicPr>
            <a:picLocks noChangeAspect="1"/>
          </p:cNvPicPr>
          <p:nvPr/>
        </p:nvPicPr>
        <p:blipFill>
          <a:blip r:embed="rId2"/>
          <a:stretch>
            <a:fillRect/>
          </a:stretch>
        </p:blipFill>
        <p:spPr>
          <a:xfrm>
            <a:off x="457200" y="609600"/>
            <a:ext cx="8229600" cy="3709020"/>
          </a:xfrm>
          <a:prstGeom prst="rect">
            <a:avLst/>
          </a:prstGeom>
        </p:spPr>
      </p:pic>
    </p:spTree>
    <p:extLst>
      <p:ext uri="{BB962C8B-B14F-4D97-AF65-F5344CB8AC3E}">
        <p14:creationId xmlns:p14="http://schemas.microsoft.com/office/powerpoint/2010/main" val="89815022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3" name="Picture 2"/>
          <p:cNvPicPr>
            <a:picLocks noChangeAspect="1"/>
          </p:cNvPicPr>
          <p:nvPr/>
        </p:nvPicPr>
        <p:blipFill>
          <a:blip r:embed="rId2"/>
          <a:stretch>
            <a:fillRect/>
          </a:stretch>
        </p:blipFill>
        <p:spPr>
          <a:xfrm>
            <a:off x="457200" y="609600"/>
            <a:ext cx="8232602" cy="4112924"/>
          </a:xfrm>
          <a:prstGeom prst="rect">
            <a:avLst/>
          </a:prstGeom>
        </p:spPr>
      </p:pic>
    </p:spTree>
    <p:extLst>
      <p:ext uri="{BB962C8B-B14F-4D97-AF65-F5344CB8AC3E}">
        <p14:creationId xmlns:p14="http://schemas.microsoft.com/office/powerpoint/2010/main" val="11190068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4" name="Picture 3"/>
          <p:cNvPicPr>
            <a:picLocks noChangeAspect="1"/>
          </p:cNvPicPr>
          <p:nvPr/>
        </p:nvPicPr>
        <p:blipFill>
          <a:blip r:embed="rId2"/>
          <a:stretch>
            <a:fillRect/>
          </a:stretch>
        </p:blipFill>
        <p:spPr>
          <a:xfrm>
            <a:off x="457200" y="609600"/>
            <a:ext cx="8229600" cy="5197162"/>
          </a:xfrm>
          <a:prstGeom prst="rect">
            <a:avLst/>
          </a:prstGeom>
        </p:spPr>
      </p:pic>
    </p:spTree>
    <p:extLst>
      <p:ext uri="{BB962C8B-B14F-4D97-AF65-F5344CB8AC3E}">
        <p14:creationId xmlns:p14="http://schemas.microsoft.com/office/powerpoint/2010/main" val="163125260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3" name="Picture 2"/>
          <p:cNvPicPr>
            <a:picLocks noChangeAspect="1"/>
          </p:cNvPicPr>
          <p:nvPr/>
        </p:nvPicPr>
        <p:blipFill>
          <a:blip r:embed="rId2"/>
          <a:stretch>
            <a:fillRect/>
          </a:stretch>
        </p:blipFill>
        <p:spPr>
          <a:xfrm>
            <a:off x="457201" y="609600"/>
            <a:ext cx="8212736" cy="5507783"/>
          </a:xfrm>
          <a:prstGeom prst="rect">
            <a:avLst/>
          </a:prstGeom>
        </p:spPr>
      </p:pic>
    </p:spTree>
    <p:extLst>
      <p:ext uri="{BB962C8B-B14F-4D97-AF65-F5344CB8AC3E}">
        <p14:creationId xmlns:p14="http://schemas.microsoft.com/office/powerpoint/2010/main" val="2447398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4" name="Picture 3"/>
          <p:cNvPicPr>
            <a:picLocks noChangeAspect="1"/>
          </p:cNvPicPr>
          <p:nvPr/>
        </p:nvPicPr>
        <p:blipFill>
          <a:blip r:embed="rId2"/>
          <a:stretch>
            <a:fillRect/>
          </a:stretch>
        </p:blipFill>
        <p:spPr>
          <a:xfrm>
            <a:off x="457200" y="685800"/>
            <a:ext cx="8197179" cy="5750509"/>
          </a:xfrm>
          <a:prstGeom prst="rect">
            <a:avLst/>
          </a:prstGeom>
        </p:spPr>
      </p:pic>
    </p:spTree>
    <p:extLst>
      <p:ext uri="{BB962C8B-B14F-4D97-AF65-F5344CB8AC3E}">
        <p14:creationId xmlns:p14="http://schemas.microsoft.com/office/powerpoint/2010/main" val="254924207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pic>
        <p:nvPicPr>
          <p:cNvPr id="3" name="Picture 2"/>
          <p:cNvPicPr>
            <a:picLocks noChangeAspect="1"/>
          </p:cNvPicPr>
          <p:nvPr/>
        </p:nvPicPr>
        <p:blipFill>
          <a:blip r:embed="rId2"/>
          <a:stretch>
            <a:fillRect/>
          </a:stretch>
        </p:blipFill>
        <p:spPr>
          <a:xfrm>
            <a:off x="355888" y="609600"/>
            <a:ext cx="8431063" cy="4661370"/>
          </a:xfrm>
          <a:prstGeom prst="rect">
            <a:avLst/>
          </a:prstGeom>
        </p:spPr>
      </p:pic>
    </p:spTree>
    <p:extLst>
      <p:ext uri="{BB962C8B-B14F-4D97-AF65-F5344CB8AC3E}">
        <p14:creationId xmlns:p14="http://schemas.microsoft.com/office/powerpoint/2010/main" val="271253174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3" name="Title 1"/>
          <p:cNvSpPr txBox="1">
            <a:spLocks/>
          </p:cNvSpPr>
          <p:nvPr/>
        </p:nvSpPr>
        <p:spPr>
          <a:xfrm>
            <a:off x="609600" y="457200"/>
            <a:ext cx="7848600" cy="1067748"/>
          </a:xfrm>
          <a:prstGeom prst="rect">
            <a:avLst/>
          </a:prstGeom>
        </p:spPr>
        <p:txBody>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fontAlgn="auto">
              <a:spcAft>
                <a:spcPts val="0"/>
              </a:spcAft>
            </a:pPr>
            <a:r>
              <a:rPr lang="en-US" b="1" dirty="0" smtClean="0">
                <a:ln w="1905"/>
                <a:solidFill>
                  <a:schemeClr val="accent6">
                    <a:lumMod val="75000"/>
                  </a:schemeClr>
                </a:solidFill>
                <a:effectLst>
                  <a:innerShdw blurRad="69850" dist="43180" dir="5400000">
                    <a:srgbClr val="000000">
                      <a:alpha val="65000"/>
                    </a:srgbClr>
                  </a:innerShdw>
                </a:effectLst>
              </a:rPr>
              <a:t>Dining Philosophers Problem</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4" name="Rectangle 3"/>
          <p:cNvSpPr/>
          <p:nvPr/>
        </p:nvSpPr>
        <p:spPr>
          <a:xfrm>
            <a:off x="1752600" y="2971800"/>
            <a:ext cx="6248400" cy="646331"/>
          </a:xfrm>
          <a:prstGeom prst="rect">
            <a:avLst/>
          </a:prstGeom>
        </p:spPr>
        <p:txBody>
          <a:bodyPr wrap="square">
            <a:spAutoFit/>
          </a:bodyPr>
          <a:lstStyle/>
          <a:p>
            <a:r>
              <a:rPr lang="en-US" dirty="0">
                <a:hlinkClick r:id="rId2"/>
              </a:rPr>
              <a:t>https://</a:t>
            </a:r>
            <a:r>
              <a:rPr lang="en-US" dirty="0" smtClean="0">
                <a:hlinkClick r:id="rId2"/>
              </a:rPr>
              <a:t>www.youtube.com/watch?v=syMOLWlGjNg</a:t>
            </a:r>
            <a:endParaRPr lang="en-US" dirty="0" smtClean="0"/>
          </a:p>
          <a:p>
            <a:endParaRPr lang="en-US" dirty="0"/>
          </a:p>
        </p:txBody>
      </p:sp>
    </p:spTree>
    <p:extLst>
      <p:ext uri="{BB962C8B-B14F-4D97-AF65-F5344CB8AC3E}">
        <p14:creationId xmlns:p14="http://schemas.microsoft.com/office/powerpoint/2010/main" val="317672318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96200" cy="990600"/>
          </a:xfrm>
        </p:spPr>
        <p:txBody>
          <a:bodyPr/>
          <a:lstStyle/>
          <a:p>
            <a:pPr algn="ctr"/>
            <a:r>
              <a:rPr lang="en-US" sz="4800" b="1" dirty="0" smtClean="0">
                <a:ln w="1905"/>
                <a:solidFill>
                  <a:schemeClr val="accent6">
                    <a:lumMod val="50000"/>
                  </a:schemeClr>
                </a:solidFill>
                <a:effectLst>
                  <a:innerShdw blurRad="69850" dist="43180" dir="5400000">
                    <a:srgbClr val="000000">
                      <a:alpha val="65000"/>
                    </a:srgbClr>
                  </a:innerShdw>
                </a:effectLst>
              </a:rPr>
              <a:t>Resource Competition</a:t>
            </a:r>
            <a:endParaRPr lang="en-US" sz="4800" b="1" dirty="0">
              <a:ln w="1905"/>
              <a:solidFill>
                <a:schemeClr val="accent6">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057400"/>
            <a:ext cx="8382000" cy="1828800"/>
          </a:xfrm>
        </p:spPr>
        <p:txBody>
          <a:bodyPr/>
          <a:lstStyle/>
          <a:p>
            <a:pPr>
              <a:buClr>
                <a:schemeClr val="accent3">
                  <a:lumMod val="50000"/>
                </a:schemeClr>
              </a:buClr>
              <a:buSzPct val="150000"/>
              <a:buFont typeface="Wingdings" charset="2"/>
              <a:buChar char="§"/>
            </a:pPr>
            <a:r>
              <a:rPr lang="en-US" sz="2800" dirty="0" smtClean="0"/>
              <a:t>Concurrent processes come into conflict when they are competing for use of the same resource</a:t>
            </a:r>
          </a:p>
          <a:p>
            <a:pPr lvl="2">
              <a:buClr>
                <a:schemeClr val="accent3">
                  <a:lumMod val="50000"/>
                </a:schemeClr>
              </a:buClr>
              <a:buSzPct val="150000"/>
              <a:buFont typeface="Wingdings" charset="2"/>
              <a:buChar char="§"/>
            </a:pPr>
            <a:r>
              <a:rPr lang="en-US" sz="2200" dirty="0" smtClean="0"/>
              <a:t> For example: I/O devices, memory, processor time, clock</a:t>
            </a:r>
          </a:p>
        </p:txBody>
      </p:sp>
      <p:graphicFrame>
        <p:nvGraphicFramePr>
          <p:cNvPr id="4" name="Diagram 3"/>
          <p:cNvGraphicFramePr/>
          <p:nvPr/>
        </p:nvGraphicFramePr>
        <p:xfrm>
          <a:off x="1295400" y="3657600"/>
          <a:ext cx="7162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318246" y="6492875"/>
            <a:ext cx="60063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3" name="Title 1"/>
          <p:cNvSpPr txBox="1">
            <a:spLocks/>
          </p:cNvSpPr>
          <p:nvPr/>
        </p:nvSpPr>
        <p:spPr>
          <a:xfrm>
            <a:off x="658813" y="456252"/>
            <a:ext cx="7824788" cy="1296347"/>
          </a:xfrm>
          <a:prstGeom prst="rect">
            <a:avLst/>
          </a:prstGeom>
        </p:spPr>
        <p:txBody>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fontAlgn="auto">
              <a:spcAft>
                <a:spcPts val="0"/>
              </a:spcAft>
            </a:pPr>
            <a:r>
              <a:rPr lang="en-NZ" b="1" dirty="0" smtClean="0">
                <a:ln w="1905"/>
                <a:solidFill>
                  <a:schemeClr val="accent6">
                    <a:lumMod val="75000"/>
                  </a:schemeClr>
                </a:solidFill>
                <a:effectLst>
                  <a:innerShdw blurRad="69850" dist="43180" dir="5400000">
                    <a:srgbClr val="000000">
                      <a:alpha val="65000"/>
                    </a:srgbClr>
                  </a:innerShdw>
                </a:effectLst>
              </a:rPr>
              <a:t>Synchronizing threads with Java Monitors</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4" name="TextBox 3"/>
          <p:cNvSpPr txBox="1"/>
          <p:nvPr/>
        </p:nvSpPr>
        <p:spPr>
          <a:xfrm>
            <a:off x="658813" y="2514600"/>
            <a:ext cx="7723187" cy="646331"/>
          </a:xfrm>
          <a:prstGeom prst="rect">
            <a:avLst/>
          </a:prstGeom>
          <a:noFill/>
        </p:spPr>
        <p:txBody>
          <a:bodyPr wrap="square" rtlCol="0">
            <a:spAutoFit/>
          </a:bodyPr>
          <a:lstStyle/>
          <a:p>
            <a:pPr algn="ctr"/>
            <a:r>
              <a:rPr lang="en-US" dirty="0">
                <a:hlinkClick r:id="rId2"/>
              </a:rPr>
              <a:t>http://www.csc.villanova.edu/~</a:t>
            </a:r>
            <a:r>
              <a:rPr lang="en-US" dirty="0" smtClean="0">
                <a:hlinkClick r:id="rId2"/>
              </a:rPr>
              <a:t>mdamian/threads/javamonitors.html</a:t>
            </a:r>
            <a:endParaRPr lang="en-US" dirty="0" smtClean="0"/>
          </a:p>
          <a:p>
            <a:pPr algn="ctr"/>
            <a:endParaRPr lang="en-US" dirty="0"/>
          </a:p>
        </p:txBody>
      </p:sp>
    </p:spTree>
    <p:extLst>
      <p:ext uri="{BB962C8B-B14F-4D97-AF65-F5344CB8AC3E}">
        <p14:creationId xmlns:p14="http://schemas.microsoft.com/office/powerpoint/2010/main" val="198717447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Message Passing</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1981200"/>
            <a:ext cx="8229600" cy="5181600"/>
          </a:xfrm>
        </p:spPr>
        <p:txBody>
          <a:bodyPr/>
          <a:lstStyle/>
          <a:p>
            <a:r>
              <a:rPr lang="en-NZ" sz="2800" dirty="0" smtClean="0"/>
              <a:t>When processes interact with one another two fundamental requirements must be satisfied: </a:t>
            </a:r>
          </a:p>
          <a:p>
            <a:endParaRPr lang="en-NZ" sz="2900" dirty="0" smtClean="0"/>
          </a:p>
          <a:p>
            <a:endParaRPr lang="en-NZ" sz="2900" dirty="0" smtClean="0"/>
          </a:p>
          <a:p>
            <a:endParaRPr lang="en-NZ" sz="2900" dirty="0" smtClean="0"/>
          </a:p>
          <a:p>
            <a:pPr>
              <a:spcBef>
                <a:spcPts val="1000"/>
              </a:spcBef>
            </a:pPr>
            <a:r>
              <a:rPr lang="en-NZ" sz="2800" dirty="0" smtClean="0"/>
              <a:t>Message passing is one approach to providing both of these functions</a:t>
            </a:r>
          </a:p>
          <a:p>
            <a:pPr lvl="2">
              <a:spcBef>
                <a:spcPts val="300"/>
              </a:spcBef>
            </a:pPr>
            <a:r>
              <a:rPr lang="en-NZ" dirty="0" smtClean="0"/>
              <a:t>Works with </a:t>
            </a:r>
            <a:r>
              <a:rPr lang="en-NZ" i="1" u="sng" dirty="0" smtClean="0"/>
              <a:t>distributed systems (clusters) </a:t>
            </a:r>
            <a:r>
              <a:rPr lang="en-NZ" dirty="0" smtClean="0"/>
              <a:t>and </a:t>
            </a:r>
            <a:r>
              <a:rPr lang="en-NZ" i="1" u="sng" dirty="0" smtClean="0"/>
              <a:t>shared memory multiprocessor and uniprocessor systems</a:t>
            </a:r>
            <a:endParaRPr lang="en-NZ" i="1" u="sng" dirty="0"/>
          </a:p>
        </p:txBody>
      </p:sp>
      <p:graphicFrame>
        <p:nvGraphicFramePr>
          <p:cNvPr id="4" name="Diagram 3"/>
          <p:cNvGraphicFramePr/>
          <p:nvPr>
            <p:extLst>
              <p:ext uri="{D42A27DB-BD31-4B8C-83A1-F6EECF244321}">
                <p14:modId xmlns:p14="http://schemas.microsoft.com/office/powerpoint/2010/main" val="274277759"/>
              </p:ext>
            </p:extLst>
          </p:nvPr>
        </p:nvGraphicFramePr>
        <p:xfrm>
          <a:off x="1295400" y="3048000"/>
          <a:ext cx="64770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18246" y="6492875"/>
            <a:ext cx="57015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l"/>
            <a:r>
              <a:rPr lang="en-US" b="1" dirty="0" smtClean="0">
                <a:solidFill>
                  <a:schemeClr val="accent6"/>
                </a:solidFill>
              </a:rPr>
              <a:t>Message Passing</a:t>
            </a:r>
            <a:endParaRPr lang="en-US" b="1" dirty="0">
              <a:solidFill>
                <a:schemeClr val="accent6"/>
              </a:solidFill>
            </a:endParaRPr>
          </a:p>
        </p:txBody>
      </p:sp>
      <p:sp>
        <p:nvSpPr>
          <p:cNvPr id="3" name="Content Placeholder 2"/>
          <p:cNvSpPr>
            <a:spLocks noGrp="1"/>
          </p:cNvSpPr>
          <p:nvPr>
            <p:ph idx="4294967295"/>
          </p:nvPr>
        </p:nvSpPr>
        <p:spPr>
          <a:xfrm>
            <a:off x="304800" y="2057400"/>
            <a:ext cx="8534400" cy="5867400"/>
          </a:xfrm>
        </p:spPr>
        <p:txBody>
          <a:bodyPr/>
          <a:lstStyle/>
          <a:p>
            <a:r>
              <a:rPr lang="en-NZ" sz="2800" dirty="0" smtClean="0"/>
              <a:t>The actual function is normally provided in the form of a pair of primitives:</a:t>
            </a:r>
            <a:endParaRPr lang="en-US" sz="2800" dirty="0" smtClean="0"/>
          </a:p>
          <a:p>
            <a:pPr lvl="4">
              <a:buNone/>
            </a:pPr>
            <a:r>
              <a:rPr lang="en-US" sz="2800" dirty="0" smtClean="0">
                <a:solidFill>
                  <a:srgbClr val="FF0000"/>
                </a:solidFill>
                <a:latin typeface="Courier New"/>
                <a:cs typeface="Courier New"/>
              </a:rPr>
              <a:t>send</a:t>
            </a:r>
            <a:r>
              <a:rPr lang="en-US" sz="2800" dirty="0" smtClean="0">
                <a:latin typeface="Courier New"/>
                <a:cs typeface="Courier New"/>
              </a:rPr>
              <a:t> (</a:t>
            </a:r>
            <a:r>
              <a:rPr lang="en-US" sz="2800" dirty="0" smtClean="0">
                <a:solidFill>
                  <a:srgbClr val="0000FF"/>
                </a:solidFill>
                <a:latin typeface="Courier New"/>
                <a:cs typeface="Courier New"/>
              </a:rPr>
              <a:t>destination</a:t>
            </a:r>
            <a:r>
              <a:rPr lang="en-US" sz="2800" dirty="0" smtClean="0">
                <a:latin typeface="Courier New"/>
                <a:cs typeface="Courier New"/>
              </a:rPr>
              <a:t>, </a:t>
            </a:r>
            <a:r>
              <a:rPr lang="en-US" sz="2800" dirty="0" smtClean="0">
                <a:solidFill>
                  <a:srgbClr val="FF00FF"/>
                </a:solidFill>
                <a:latin typeface="Courier New"/>
                <a:cs typeface="Courier New"/>
              </a:rPr>
              <a:t>message</a:t>
            </a:r>
            <a:r>
              <a:rPr lang="en-US" sz="2800" dirty="0" smtClean="0">
                <a:latin typeface="Courier New"/>
                <a:cs typeface="Courier New"/>
              </a:rPr>
              <a:t>)</a:t>
            </a:r>
          </a:p>
          <a:p>
            <a:pPr lvl="4">
              <a:buNone/>
            </a:pPr>
            <a:r>
              <a:rPr lang="en-US" sz="2800" dirty="0" smtClean="0">
                <a:solidFill>
                  <a:srgbClr val="FF0000"/>
                </a:solidFill>
                <a:latin typeface="Courier New"/>
                <a:cs typeface="Courier New"/>
              </a:rPr>
              <a:t>receive</a:t>
            </a:r>
            <a:r>
              <a:rPr lang="en-US" sz="2800" dirty="0" smtClean="0">
                <a:latin typeface="Courier New"/>
                <a:cs typeface="Courier New"/>
              </a:rPr>
              <a:t> (</a:t>
            </a:r>
            <a:r>
              <a:rPr lang="en-US" sz="2800" dirty="0" smtClean="0">
                <a:solidFill>
                  <a:srgbClr val="0033CC"/>
                </a:solidFill>
                <a:latin typeface="Courier New"/>
                <a:cs typeface="Courier New"/>
              </a:rPr>
              <a:t>source</a:t>
            </a:r>
            <a:r>
              <a:rPr lang="en-US" sz="2800" dirty="0" smtClean="0">
                <a:latin typeface="Courier New"/>
                <a:cs typeface="Courier New"/>
              </a:rPr>
              <a:t>, </a:t>
            </a:r>
            <a:r>
              <a:rPr lang="en-US" sz="2800" dirty="0" smtClean="0">
                <a:solidFill>
                  <a:srgbClr val="FF00FF"/>
                </a:solidFill>
                <a:latin typeface="Courier New"/>
                <a:cs typeface="Courier New"/>
              </a:rPr>
              <a:t>message</a:t>
            </a:r>
            <a:r>
              <a:rPr lang="en-US" sz="2800" dirty="0" smtClean="0">
                <a:latin typeface="Courier New"/>
                <a:cs typeface="Courier New"/>
              </a:rPr>
              <a:t>)</a:t>
            </a:r>
          </a:p>
          <a:p>
            <a:pPr marL="374904" lvl="4">
              <a:spcBef>
                <a:spcPts val="1200"/>
              </a:spcBef>
            </a:pPr>
            <a:r>
              <a:rPr lang="en-US" sz="2800" dirty="0" smtClean="0"/>
              <a:t>A process sends information in the form of a </a:t>
            </a:r>
            <a:r>
              <a:rPr lang="en-US" sz="2800" i="1" dirty="0" smtClean="0"/>
              <a:t>message</a:t>
            </a:r>
            <a:r>
              <a:rPr lang="en-US" sz="2800" dirty="0" smtClean="0"/>
              <a:t> to another process designated by a </a:t>
            </a:r>
            <a:r>
              <a:rPr lang="en-US" sz="2800" i="1" dirty="0" smtClean="0"/>
              <a:t>destination</a:t>
            </a:r>
          </a:p>
          <a:p>
            <a:pPr marL="374904" lvl="4">
              <a:spcBef>
                <a:spcPts val="1200"/>
              </a:spcBef>
            </a:pPr>
            <a:r>
              <a:rPr lang="en-US" sz="2800" dirty="0" smtClean="0"/>
              <a:t>A process receives information by executing the </a:t>
            </a:r>
            <a:r>
              <a:rPr lang="en-US" sz="2800" dirty="0" smtClean="0">
                <a:latin typeface="Courier New"/>
              </a:rPr>
              <a:t>receive</a:t>
            </a:r>
            <a:r>
              <a:rPr lang="en-US" sz="2800" dirty="0" smtClean="0"/>
              <a:t> primitive, indicating the </a:t>
            </a:r>
            <a:r>
              <a:rPr lang="en-US" sz="2800" i="1" dirty="0" smtClean="0"/>
              <a:t>source</a:t>
            </a:r>
            <a:r>
              <a:rPr lang="en-US" sz="2800" dirty="0" smtClean="0"/>
              <a:t> and the </a:t>
            </a:r>
            <a:r>
              <a:rPr lang="en-US" sz="2800" i="1" dirty="0" smtClean="0"/>
              <a:t>message</a:t>
            </a:r>
            <a:r>
              <a:rPr lang="en-US" sz="2800" dirty="0" smtClean="0"/>
              <a:t> </a:t>
            </a:r>
          </a:p>
          <a:p>
            <a:endParaRPr lang="en-US" dirty="0"/>
          </a:p>
        </p:txBody>
      </p:sp>
      <p:sp>
        <p:nvSpPr>
          <p:cNvPr id="5" name="Footer Placeholder 4"/>
          <p:cNvSpPr>
            <a:spLocks noGrp="1"/>
          </p:cNvSpPr>
          <p:nvPr>
            <p:ph type="ftr" sz="quarter" idx="11"/>
          </p:nvPr>
        </p:nvSpPr>
        <p:spPr>
          <a:xfrm>
            <a:off x="318246" y="6492875"/>
            <a:ext cx="59301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1000" y="914400"/>
            <a:ext cx="8562264" cy="4800600"/>
          </a:xfrm>
          <a:prstGeom prst="rect">
            <a:avLst/>
          </a:prstGeom>
        </p:spPr>
      </p:pic>
      <p:sp>
        <p:nvSpPr>
          <p:cNvPr id="8" name="TextBox 7"/>
          <p:cNvSpPr txBox="1"/>
          <p:nvPr/>
        </p:nvSpPr>
        <p:spPr>
          <a:xfrm>
            <a:off x="381000" y="5638800"/>
            <a:ext cx="8382000" cy="923330"/>
          </a:xfrm>
          <a:prstGeom prst="rect">
            <a:avLst/>
          </a:prstGeom>
          <a:noFill/>
        </p:spPr>
        <p:txBody>
          <a:bodyPr wrap="square" rtlCol="0">
            <a:spAutoFit/>
          </a:bodyPr>
          <a:lstStyle/>
          <a:p>
            <a:pPr algn="ctr"/>
            <a:r>
              <a:rPr lang="en-US" b="1" dirty="0" smtClean="0">
                <a:latin typeface="+mn-lt"/>
              </a:rPr>
              <a:t>Table 5.5  </a:t>
            </a:r>
          </a:p>
          <a:p>
            <a:pPr algn="ctr"/>
            <a:r>
              <a:rPr lang="en-US" b="1" dirty="0" smtClean="0">
                <a:latin typeface="+mn-lt"/>
              </a:rPr>
              <a:t>Design Characteristics of Message Systems for </a:t>
            </a:r>
          </a:p>
          <a:p>
            <a:pPr algn="ctr"/>
            <a:r>
              <a:rPr lang="en-US" b="1" dirty="0" err="1" smtClean="0">
                <a:latin typeface="+mn-lt"/>
              </a:rPr>
              <a:t>Interprocess</a:t>
            </a:r>
            <a:r>
              <a:rPr lang="en-US" b="1" dirty="0" smtClean="0">
                <a:latin typeface="+mn-lt"/>
              </a:rPr>
              <a:t> Communication and Synchronization</a:t>
            </a:r>
            <a:r>
              <a:rPr lang="en-US" dirty="0" smtClean="0">
                <a:latin typeface="+mn-lt"/>
              </a:rPr>
              <a:t> </a:t>
            </a:r>
            <a:endParaRPr lang="en-US" dirty="0">
              <a:latin typeface="+mn-lt"/>
            </a:endParaRPr>
          </a:p>
        </p:txBody>
      </p:sp>
      <p:sp>
        <p:nvSpPr>
          <p:cNvPr id="4" name="Footer Placeholder 3"/>
          <p:cNvSpPr>
            <a:spLocks noGrp="1"/>
          </p:cNvSpPr>
          <p:nvPr>
            <p:ph type="ftr" sz="quarter" idx="11"/>
          </p:nvPr>
        </p:nvSpPr>
        <p:spPr>
          <a:xfrm>
            <a:off x="318246" y="6492875"/>
            <a:ext cx="56253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824788" cy="9906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Synchronization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946067059"/>
              </p:ext>
            </p:extLst>
          </p:nvPr>
        </p:nvGraphicFramePr>
        <p:xfrm>
          <a:off x="304800" y="1600200"/>
          <a:ext cx="84582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18246" y="6492875"/>
            <a:ext cx="65397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824788" cy="1323041"/>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Send,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Receive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229600" cy="5562600"/>
          </a:xfrm>
        </p:spPr>
        <p:txBody>
          <a:bodyPr/>
          <a:lstStyle/>
          <a:p>
            <a:r>
              <a:rPr lang="en-US" sz="3200" dirty="0" smtClean="0"/>
              <a:t>Both sender and receiver are blocked until the message is delivered</a:t>
            </a:r>
          </a:p>
          <a:p>
            <a:r>
              <a:rPr lang="en-US" sz="3200" dirty="0" smtClean="0"/>
              <a:t>Sometimes referred to as a </a:t>
            </a:r>
            <a:r>
              <a:rPr lang="en-US" sz="3200" i="1" dirty="0" smtClean="0"/>
              <a:t>rendezvous</a:t>
            </a:r>
          </a:p>
          <a:p>
            <a:r>
              <a:rPr lang="en-NZ" sz="3200" dirty="0" smtClean="0"/>
              <a:t>Allows for </a:t>
            </a:r>
            <a:r>
              <a:rPr lang="en-NZ" sz="3200" u="sng" dirty="0" smtClean="0"/>
              <a:t>tight synchronization </a:t>
            </a:r>
            <a:r>
              <a:rPr lang="en-NZ" sz="3200" dirty="0" smtClean="0"/>
              <a:t>between processes</a:t>
            </a:r>
            <a:endParaRPr lang="en-US" sz="3200" dirty="0" smtClean="0"/>
          </a:p>
          <a:p>
            <a:endParaRPr lang="en-NZ" dirty="0"/>
          </a:p>
        </p:txBody>
      </p:sp>
      <p:sp>
        <p:nvSpPr>
          <p:cNvPr id="5" name="Footer Placeholder 4"/>
          <p:cNvSpPr>
            <a:spLocks noGrp="1"/>
          </p:cNvSpPr>
          <p:nvPr>
            <p:ph type="ftr" sz="quarter" idx="11"/>
          </p:nvPr>
        </p:nvSpPr>
        <p:spPr>
          <a:xfrm>
            <a:off x="318246" y="6492875"/>
            <a:ext cx="50157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err="1" smtClean="0">
                <a:ln w="1905"/>
                <a:solidFill>
                  <a:schemeClr val="accent6">
                    <a:lumMod val="50000"/>
                  </a:schemeClr>
                </a:solidFill>
                <a:effectLst>
                  <a:innerShdw blurRad="69850" dist="43180" dir="5400000">
                    <a:srgbClr val="000000">
                      <a:alpha val="65000"/>
                    </a:srgbClr>
                  </a:innerShdw>
                </a:effectLst>
              </a:rPr>
              <a:t>Nonblocking</a:t>
            </a:r>
            <a:r>
              <a:rPr lang="en-US" b="1" dirty="0" smtClean="0">
                <a:ln w="1905"/>
                <a:solidFill>
                  <a:schemeClr val="accent6">
                    <a:lumMod val="50000"/>
                  </a:schemeClr>
                </a:solidFill>
                <a:effectLst>
                  <a:innerShdw blurRad="69850" dist="43180" dir="5400000">
                    <a:srgbClr val="000000">
                      <a:alpha val="65000"/>
                    </a:srgbClr>
                  </a:innerShdw>
                </a:effectLst>
              </a:rPr>
              <a:t> Send</a:t>
            </a:r>
            <a:endParaRPr lang="en-US" b="1" dirty="0">
              <a:ln w="1905"/>
              <a:solidFill>
                <a:schemeClr val="accent6">
                  <a:lumMod val="5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533400" y="20574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318246" y="6492875"/>
            <a:ext cx="47871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5400" b="1" dirty="0" smtClean="0">
                <a:ln>
                  <a:solidFill>
                    <a:schemeClr val="tx1"/>
                  </a:solidFill>
                </a:ln>
                <a:solidFill>
                  <a:schemeClr val="accent1">
                    <a:lumMod val="50000"/>
                  </a:schemeClr>
                </a:solidFill>
              </a:rPr>
              <a:t>    Addressing</a:t>
            </a:r>
            <a:endParaRPr lang="en-US" sz="5400" b="1" dirty="0">
              <a:ln>
                <a:solidFill>
                  <a:schemeClr val="tx1"/>
                </a:solidFill>
              </a:ln>
              <a:solidFill>
                <a:schemeClr val="accent1">
                  <a:lumMod val="50000"/>
                </a:schemeClr>
              </a:solidFill>
            </a:endParaRPr>
          </a:p>
        </p:txBody>
      </p:sp>
      <p:sp>
        <p:nvSpPr>
          <p:cNvPr id="3" name="Content Placeholder 2"/>
          <p:cNvSpPr>
            <a:spLocks noGrp="1"/>
          </p:cNvSpPr>
          <p:nvPr>
            <p:ph idx="4294967295"/>
          </p:nvPr>
        </p:nvSpPr>
        <p:spPr>
          <a:xfrm>
            <a:off x="228600" y="2286000"/>
            <a:ext cx="8763000" cy="1828800"/>
          </a:xfrm>
        </p:spPr>
        <p:txBody>
          <a:bodyPr>
            <a:normAutofit/>
          </a:bodyPr>
          <a:lstStyle/>
          <a:p>
            <a:pPr lvl="1">
              <a:buSzPct val="145000"/>
              <a:buFont typeface="Wingdings" charset="2"/>
              <a:buChar char="§"/>
            </a:pPr>
            <a:r>
              <a:rPr lang="en-US" sz="3400" dirty="0" smtClean="0"/>
              <a:t> Schemes for specifying processes in </a:t>
            </a:r>
            <a:r>
              <a:rPr lang="en-US" sz="3400" dirty="0" smtClean="0">
                <a:latin typeface="Courier New"/>
              </a:rPr>
              <a:t>send</a:t>
            </a:r>
            <a:r>
              <a:rPr lang="en-US" sz="3400" dirty="0" smtClean="0"/>
              <a:t>       and </a:t>
            </a:r>
            <a:r>
              <a:rPr lang="en-US" sz="3400" dirty="0" smtClean="0">
                <a:latin typeface="Courier New"/>
              </a:rPr>
              <a:t>receive</a:t>
            </a:r>
            <a:r>
              <a:rPr lang="en-US" sz="3400" dirty="0" smtClean="0"/>
              <a:t> primitives fall into two categories:</a:t>
            </a:r>
          </a:p>
        </p:txBody>
      </p:sp>
      <p:graphicFrame>
        <p:nvGraphicFramePr>
          <p:cNvPr id="6" name="Diagram 5"/>
          <p:cNvGraphicFramePr/>
          <p:nvPr>
            <p:extLst>
              <p:ext uri="{D42A27DB-BD31-4B8C-83A1-F6EECF244321}">
                <p14:modId xmlns:p14="http://schemas.microsoft.com/office/powerpoint/2010/main" val="2033767196"/>
              </p:ext>
            </p:extLst>
          </p:nvPr>
        </p:nvGraphicFramePr>
        <p:xfrm>
          <a:off x="457200" y="3810000"/>
          <a:ext cx="80772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p:cNvSpPr>
            <a:spLocks noGrp="1"/>
          </p:cNvSpPr>
          <p:nvPr>
            <p:ph type="ftr" sz="quarter" idx="11"/>
          </p:nvPr>
        </p:nvSpPr>
        <p:spPr>
          <a:xfrm>
            <a:off x="318246" y="6492875"/>
            <a:ext cx="46347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Direct Addressing</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228600" y="1981200"/>
            <a:ext cx="8382000" cy="4876800"/>
          </a:xfrm>
        </p:spPr>
        <p:txBody>
          <a:bodyPr>
            <a:normAutofit lnSpcReduction="10000"/>
          </a:bodyPr>
          <a:lstStyle/>
          <a:p>
            <a:pPr marL="627063" lvl="2" indent="-454025">
              <a:spcBef>
                <a:spcPts val="400"/>
              </a:spcBef>
            </a:pPr>
            <a:r>
              <a:rPr lang="en-US" sz="3200" dirty="0" smtClean="0"/>
              <a:t>Send primitive includes a specific identifier of the destination process</a:t>
            </a:r>
          </a:p>
          <a:p>
            <a:pPr marL="627063" lvl="2" indent="-454025">
              <a:spcBef>
                <a:spcPts val="400"/>
              </a:spcBef>
            </a:pPr>
            <a:r>
              <a:rPr lang="en-US" sz="3200" dirty="0" smtClean="0">
                <a:solidFill>
                  <a:srgbClr val="00B050"/>
                </a:solidFill>
                <a:latin typeface="Courier New"/>
                <a:cs typeface="Courier New"/>
              </a:rPr>
              <a:t>Receive</a:t>
            </a:r>
            <a:r>
              <a:rPr lang="en-US" sz="3200" dirty="0" smtClean="0">
                <a:solidFill>
                  <a:srgbClr val="00B050"/>
                </a:solidFill>
              </a:rPr>
              <a:t> </a:t>
            </a:r>
            <a:r>
              <a:rPr lang="en-US" sz="3200" dirty="0" smtClean="0"/>
              <a:t>primitive can be handled in one of two ways:</a:t>
            </a:r>
          </a:p>
          <a:p>
            <a:pPr lvl="3">
              <a:spcBef>
                <a:spcPts val="400"/>
              </a:spcBef>
            </a:pPr>
            <a:r>
              <a:rPr lang="en-US" sz="3200" dirty="0" smtClean="0">
                <a:solidFill>
                  <a:srgbClr val="0000FF"/>
                </a:solidFill>
              </a:rPr>
              <a:t>Require that the process explicitly designate a sending process</a:t>
            </a:r>
          </a:p>
          <a:p>
            <a:pPr marL="1835150" lvl="3" indent="-236538">
              <a:spcBef>
                <a:spcPts val="400"/>
              </a:spcBef>
            </a:pPr>
            <a:r>
              <a:rPr lang="en-US" sz="2162" dirty="0" smtClean="0">
                <a:solidFill>
                  <a:srgbClr val="0000FF"/>
                </a:solidFill>
              </a:rPr>
              <a:t>Effective for cooperating concurrent processes</a:t>
            </a:r>
          </a:p>
          <a:p>
            <a:pPr lvl="3">
              <a:spcBef>
                <a:spcPts val="400"/>
              </a:spcBef>
            </a:pPr>
            <a:r>
              <a:rPr lang="en-US" sz="3200" u="sng" dirty="0" smtClean="0">
                <a:solidFill>
                  <a:schemeClr val="tx1"/>
                </a:solidFill>
              </a:rPr>
              <a:t>Implicit addressing</a:t>
            </a:r>
          </a:p>
          <a:p>
            <a:pPr marL="1835150" lvl="3" indent="-236538">
              <a:spcBef>
                <a:spcPts val="400"/>
              </a:spcBef>
            </a:pPr>
            <a:r>
              <a:rPr lang="en-US" sz="2162" dirty="0" smtClean="0">
                <a:solidFill>
                  <a:schemeClr val="tx1"/>
                </a:solidFill>
              </a:rPr>
              <a:t>Source parameter of the </a:t>
            </a:r>
            <a:r>
              <a:rPr lang="en-US" sz="2162" dirty="0" smtClean="0">
                <a:solidFill>
                  <a:schemeClr val="tx1"/>
                </a:solidFill>
                <a:latin typeface="Courier New"/>
                <a:cs typeface="Courier New"/>
              </a:rPr>
              <a:t>receive</a:t>
            </a:r>
            <a:r>
              <a:rPr lang="en-US" sz="2162" dirty="0" smtClean="0">
                <a:solidFill>
                  <a:schemeClr val="tx1"/>
                </a:solidFill>
              </a:rPr>
              <a:t> primitive possesses a value returned when the receive operation has been performed</a:t>
            </a:r>
          </a:p>
          <a:p>
            <a:pPr lvl="2"/>
            <a:endParaRPr lang="en-US" sz="3200" dirty="0" smtClean="0"/>
          </a:p>
          <a:p>
            <a:pPr lvl="2"/>
            <a:endParaRPr lang="en-US" sz="3000" dirty="0" smtClean="0"/>
          </a:p>
          <a:p>
            <a:endParaRPr lang="en-US" sz="3000" dirty="0" smtClean="0"/>
          </a:p>
        </p:txBody>
      </p:sp>
      <p:sp>
        <p:nvSpPr>
          <p:cNvPr id="5" name="Footer Placeholder 4"/>
          <p:cNvSpPr>
            <a:spLocks noGrp="1"/>
          </p:cNvSpPr>
          <p:nvPr>
            <p:ph type="ftr" sz="quarter" idx="11"/>
          </p:nvPr>
        </p:nvSpPr>
        <p:spPr>
          <a:xfrm>
            <a:off x="318246" y="6492875"/>
            <a:ext cx="63111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7824788" cy="1067748"/>
          </a:xfrm>
        </p:spPr>
        <p:txBody>
          <a:bodyPr/>
          <a:lstStyle/>
          <a:p>
            <a:pPr algn="ctr"/>
            <a:r>
              <a:rPr lang="en-US" b="1" dirty="0" smtClean="0">
                <a:ln w="1905"/>
                <a:solidFill>
                  <a:schemeClr val="accent6">
                    <a:lumMod val="75000"/>
                  </a:schemeClr>
                </a:solidFill>
                <a:effectLst>
                  <a:innerShdw blurRad="69850" dist="43180" dir="5400000">
                    <a:srgbClr val="000000">
                      <a:alpha val="65000"/>
                    </a:srgbClr>
                  </a:innerShdw>
                </a:effectLst>
              </a:rPr>
              <a:t>Indirect Addressing</a:t>
            </a:r>
            <a:endParaRPr lang="en-US" b="1" dirty="0">
              <a:ln w="1905"/>
              <a:solidFill>
                <a:schemeClr val="accent6">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028306211"/>
              </p:ext>
            </p:extLst>
          </p:nvPr>
        </p:nvGraphicFramePr>
        <p:xfrm>
          <a:off x="1219200" y="2438400"/>
          <a:ext cx="67818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18246" y="6492875"/>
            <a:ext cx="47871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8246" y="6492875"/>
            <a:ext cx="5472953" cy="365125"/>
          </a:xfrm>
        </p:spPr>
        <p:txBody>
          <a:bodyPr/>
          <a:lstStyle/>
          <a:p>
            <a:pPr>
              <a:defRPr/>
            </a:pPr>
            <a:r>
              <a:rPr lang="en-US" dirty="0" smtClean="0"/>
              <a:t>© 2017 Pearson Education, Inc., Hoboken, NJ. All rights reserved. </a:t>
            </a:r>
            <a:endParaRPr lang="en-US" dirty="0"/>
          </a:p>
        </p:txBody>
      </p:sp>
      <p:pic>
        <p:nvPicPr>
          <p:cNvPr id="5" name="Picture 4" descr="f0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22730" y="990600"/>
            <a:ext cx="10058401" cy="777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mv="urn:schemas-microsoft-com:mac:vml"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5320553" cy="365125"/>
          </a:xfrm>
        </p:spPr>
        <p:txBody>
          <a:bodyPr/>
          <a:lstStyle/>
          <a:p>
            <a:pPr>
              <a:defRPr/>
            </a:pPr>
            <a:r>
              <a:rPr lang="en-US" dirty="0" smtClean="0"/>
              <a:t>© 2017 Pearson Education, Inc., Hoboken, NJ. All rights reserved. </a:t>
            </a:r>
            <a:endParaRPr lang="en-US" dirty="0"/>
          </a:p>
        </p:txBody>
      </p:sp>
      <p:pic>
        <p:nvPicPr>
          <p:cNvPr id="4" name="Picture 3" descr="f2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0" y="0"/>
            <a:ext cx="8677835" cy="6705600"/>
          </a:xfrm>
          <a:prstGeom prst="rect">
            <a:avLst/>
          </a:prstGeom>
        </p:spPr>
      </p:pic>
    </p:spTree>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5701553" cy="365125"/>
          </a:xfrm>
        </p:spPr>
        <p:txBody>
          <a:bodyPr/>
          <a:lstStyle/>
          <a:p>
            <a:pPr>
              <a:defRPr/>
            </a:pPr>
            <a:r>
              <a:rPr lang="en-US" dirty="0" smtClean="0"/>
              <a:t>© 2017 Pearson Education, Inc., Hoboken, NJ. All rights reserved. </a:t>
            </a:r>
            <a:endParaRPr lang="en-US" dirty="0"/>
          </a:p>
        </p:txBody>
      </p:sp>
      <p:pic>
        <p:nvPicPr>
          <p:cNvPr id="4" name="Picture 3" descr="f2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5294" t="18182" r="24706" b="40909"/>
              <a:stretch>
                <a:fillRect/>
              </a:stretch>
            </p:blipFill>
          </mc:Choice>
          <mc:Fallback>
            <p:blipFill>
              <a:blip r:embed="rId4"/>
              <a:srcRect l="15294" t="18182" r="24706" b="40909"/>
              <a:stretch>
                <a:fillRect/>
              </a:stretch>
            </p:blipFill>
          </mc:Fallback>
        </mc:AlternateContent>
        <p:spPr>
          <a:xfrm>
            <a:off x="914400" y="152400"/>
            <a:ext cx="7599802" cy="67056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8813" y="456253"/>
            <a:ext cx="7824788" cy="1067748"/>
          </a:xfrm>
        </p:spPr>
        <p:txBody>
          <a:bodyPr/>
          <a:lstStyle/>
          <a:p>
            <a:pPr algn="ctr"/>
            <a:r>
              <a:rPr lang="en-US" dirty="0" err="1" smtClean="0">
                <a:solidFill>
                  <a:schemeClr val="accent6"/>
                </a:solidFill>
                <a:effectLst>
                  <a:outerShdw blurRad="38100" dist="38100" dir="2700000" algn="tl">
                    <a:srgbClr val="000000">
                      <a:alpha val="43137"/>
                    </a:srgbClr>
                  </a:outerShdw>
                </a:effectLst>
              </a:rPr>
              <a:t>Queueing</a:t>
            </a:r>
            <a:r>
              <a:rPr lang="en-US" dirty="0" smtClean="0">
                <a:solidFill>
                  <a:schemeClr val="accent6"/>
                </a:solidFill>
                <a:effectLst>
                  <a:outerShdw blurRad="38100" dist="38100" dir="2700000" algn="tl">
                    <a:srgbClr val="000000">
                      <a:alpha val="43137"/>
                    </a:srgbClr>
                  </a:outerShdw>
                </a:effectLst>
              </a:rPr>
              <a:t> Discipline</a:t>
            </a:r>
            <a:endParaRPr lang="en-US" dirty="0">
              <a:solidFill>
                <a:schemeClr val="accent6"/>
              </a:solidFill>
              <a:effectLst>
                <a:outerShdw blurRad="38100" dist="38100" dir="2700000" algn="tl">
                  <a:srgbClr val="000000">
                    <a:alpha val="43137"/>
                  </a:srgbClr>
                </a:outerShdw>
              </a:effectLst>
            </a:endParaRPr>
          </a:p>
        </p:txBody>
      </p:sp>
      <p:sp>
        <p:nvSpPr>
          <p:cNvPr id="6" name="Content Placeholder 5"/>
          <p:cNvSpPr>
            <a:spLocks noGrp="1"/>
          </p:cNvSpPr>
          <p:nvPr>
            <p:ph sz="half" idx="1"/>
          </p:nvPr>
        </p:nvSpPr>
        <p:spPr>
          <a:xfrm>
            <a:off x="654050" y="2286000"/>
            <a:ext cx="7848600" cy="4038599"/>
          </a:xfrm>
        </p:spPr>
        <p:txBody>
          <a:bodyPr/>
          <a:lstStyle/>
          <a:p>
            <a:r>
              <a:rPr lang="en-US" sz="2600" dirty="0" smtClean="0"/>
              <a:t>The simplest </a:t>
            </a:r>
            <a:r>
              <a:rPr lang="en-US" sz="2600" dirty="0" err="1" smtClean="0"/>
              <a:t>queueing</a:t>
            </a:r>
            <a:r>
              <a:rPr lang="en-US" sz="2600" dirty="0" smtClean="0"/>
              <a:t> discipline is </a:t>
            </a:r>
            <a:r>
              <a:rPr lang="en-US" sz="2600" dirty="0" smtClean="0">
                <a:solidFill>
                  <a:srgbClr val="0000FF"/>
                </a:solidFill>
              </a:rPr>
              <a:t>first-in-first-out</a:t>
            </a:r>
          </a:p>
          <a:p>
            <a:pPr lvl="2"/>
            <a:r>
              <a:rPr lang="en-US" sz="2200" dirty="0" smtClean="0"/>
              <a:t>This may not be sufficient if some message are more urgent than others</a:t>
            </a:r>
          </a:p>
          <a:p>
            <a:r>
              <a:rPr lang="en-US" sz="2600" dirty="0" smtClean="0"/>
              <a:t>Other alternatives are:</a:t>
            </a:r>
          </a:p>
          <a:p>
            <a:pPr lvl="2"/>
            <a:r>
              <a:rPr lang="en-US" sz="2200" dirty="0" smtClean="0"/>
              <a:t>To allow the specifying of </a:t>
            </a:r>
            <a:r>
              <a:rPr lang="en-US" sz="2200" b="1" u="sng" dirty="0" smtClean="0"/>
              <a:t>message priority</a:t>
            </a:r>
            <a:r>
              <a:rPr lang="en-US" sz="2200" dirty="0" smtClean="0"/>
              <a:t>, on the basis of me</a:t>
            </a:r>
            <a:r>
              <a:rPr lang="en-US" sz="2200" u="sng" dirty="0" smtClean="0"/>
              <a:t>ssage type </a:t>
            </a:r>
            <a:r>
              <a:rPr lang="en-US" sz="2200" dirty="0" smtClean="0"/>
              <a:t>or </a:t>
            </a:r>
            <a:r>
              <a:rPr lang="en-US" sz="2200" u="sng" dirty="0" smtClean="0"/>
              <a:t>by designation by the sender</a:t>
            </a:r>
          </a:p>
          <a:p>
            <a:pPr lvl="2"/>
            <a:r>
              <a:rPr lang="en-US" sz="2200" dirty="0" smtClean="0"/>
              <a:t>To allow the receiver to inspect the message queue and select which message to receive next</a:t>
            </a:r>
          </a:p>
        </p:txBody>
      </p:sp>
      <p:sp>
        <p:nvSpPr>
          <p:cNvPr id="2" name="Footer Placeholder 1"/>
          <p:cNvSpPr>
            <a:spLocks noGrp="1"/>
          </p:cNvSpPr>
          <p:nvPr>
            <p:ph type="ftr" sz="quarter" idx="11"/>
          </p:nvPr>
        </p:nvSpPr>
        <p:spPr>
          <a:xfrm>
            <a:off x="318246" y="6492875"/>
            <a:ext cx="62349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TextBox 7"/>
          <p:cNvSpPr txBox="1"/>
          <p:nvPr/>
        </p:nvSpPr>
        <p:spPr>
          <a:xfrm>
            <a:off x="457200" y="5562600"/>
            <a:ext cx="8229600" cy="343609"/>
          </a:xfrm>
          <a:prstGeom prst="rect">
            <a:avLst/>
          </a:prstGeom>
        </p:spPr>
        <p:txBody>
          <a:bodyPr wrap="square" rtlCol="0">
            <a:spAutoFit/>
          </a:bodyPr>
          <a:lstStyle/>
          <a:p>
            <a:endParaRPr lang="en-US" dirty="0"/>
          </a:p>
        </p:txBody>
      </p:sp>
      <p:sp>
        <p:nvSpPr>
          <p:cNvPr id="5" name="Footer Placeholder 4"/>
          <p:cNvSpPr>
            <a:spLocks noGrp="1"/>
          </p:cNvSpPr>
          <p:nvPr>
            <p:ph type="ftr" sz="quarter" idx="11"/>
          </p:nvPr>
        </p:nvSpPr>
        <p:spPr>
          <a:xfrm>
            <a:off x="318246" y="6492875"/>
            <a:ext cx="5625353" cy="365125"/>
          </a:xfrm>
        </p:spPr>
        <p:txBody>
          <a:bodyPr/>
          <a:lstStyle/>
          <a:p>
            <a:pPr>
              <a:defRPr/>
            </a:pPr>
            <a:r>
              <a:rPr lang="en-US" dirty="0" smtClean="0"/>
              <a:t>© 2017 Pearson Education, Inc., Hoboken, NJ. All rights reserved. </a:t>
            </a:r>
            <a:endParaRPr lang="en-US" dirty="0"/>
          </a:p>
        </p:txBody>
      </p:sp>
      <p:pic>
        <p:nvPicPr>
          <p:cNvPr id="6" name="Picture 5" descr="f2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8182" b="49091"/>
              <a:stretch>
                <a:fillRect/>
              </a:stretch>
            </p:blipFill>
          </mc:Choice>
          <mc:Fallback>
            <p:blipFill>
              <a:blip r:embed="rId4"/>
              <a:srcRect t="8182" b="49091"/>
              <a:stretch>
                <a:fillRect/>
              </a:stretch>
            </p:blipFill>
          </mc:Fallback>
        </mc:AlternateContent>
        <p:spPr>
          <a:xfrm>
            <a:off x="-381000" y="838200"/>
            <a:ext cx="9886533" cy="54666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3" name="TextBox 2"/>
          <p:cNvSpPr txBox="1"/>
          <p:nvPr/>
        </p:nvSpPr>
        <p:spPr>
          <a:xfrm>
            <a:off x="457200" y="609600"/>
            <a:ext cx="8382000" cy="6124754"/>
          </a:xfrm>
          <a:prstGeom prst="rect">
            <a:avLst/>
          </a:prstGeom>
          <a:noFill/>
        </p:spPr>
        <p:txBody>
          <a:bodyPr wrap="square" rtlCol="0">
            <a:spAutoFit/>
          </a:bodyPr>
          <a:lstStyle/>
          <a:p>
            <a:pPr marL="342900" indent="-342900">
              <a:buFont typeface="Arial" panose="020B0604020202020204" pitchFamily="34" charset="0"/>
              <a:buChar char="•"/>
            </a:pPr>
            <a:r>
              <a:rPr lang="en-US" sz="2800" dirty="0"/>
              <a:t>The mailbox is initialized to contain a single message with null content.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A </a:t>
            </a:r>
            <a:r>
              <a:rPr lang="en-US" sz="2800" dirty="0"/>
              <a:t>process wishing to enter its critical section first attempts to receive a message. If the mailbox is empty, then the process is blocked.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Once </a:t>
            </a:r>
            <a:r>
              <a:rPr lang="en-US" sz="2800" dirty="0"/>
              <a:t>a process has acquired the message, it performs its critical section and then places the message back into the mailbox. </a:t>
            </a: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Thus</a:t>
            </a:r>
            <a:r>
              <a:rPr lang="en-US" sz="2800" dirty="0"/>
              <a:t>, the message functions as a token that is passed from process to process.</a:t>
            </a:r>
          </a:p>
          <a:p>
            <a:endParaRPr lang="en-US" sz="2800" dirty="0"/>
          </a:p>
        </p:txBody>
      </p:sp>
    </p:spTree>
    <p:extLst>
      <p:ext uri="{BB962C8B-B14F-4D97-AF65-F5344CB8AC3E}">
        <p14:creationId xmlns:p14="http://schemas.microsoft.com/office/powerpoint/2010/main" val="340226481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3" name="TextBox 2"/>
          <p:cNvSpPr txBox="1"/>
          <p:nvPr/>
        </p:nvSpPr>
        <p:spPr>
          <a:xfrm>
            <a:off x="457200" y="609600"/>
            <a:ext cx="8382000" cy="6555641"/>
          </a:xfrm>
          <a:prstGeom prst="rect">
            <a:avLst/>
          </a:prstGeom>
          <a:noFill/>
        </p:spPr>
        <p:txBody>
          <a:bodyPr wrap="square" rtlCol="0">
            <a:spAutoFit/>
          </a:bodyPr>
          <a:lstStyle/>
          <a:p>
            <a:r>
              <a:rPr lang="en-US" sz="2800" dirty="0" smtClean="0"/>
              <a:t>The solution shown in the previous slide </a:t>
            </a:r>
            <a:r>
              <a:rPr lang="en-US" sz="2800" dirty="0"/>
              <a:t>that if more than one process performs the receive operation concurrently, then</a:t>
            </a:r>
            <a:r>
              <a:rPr lang="en-US" sz="2800" dirty="0" smtClean="0"/>
              <a:t>:</a:t>
            </a:r>
          </a:p>
          <a:p>
            <a:endParaRPr lang="en-US" sz="2800" dirty="0"/>
          </a:p>
          <a:p>
            <a:pPr lvl="1"/>
            <a:r>
              <a:rPr lang="en-US" sz="2800" dirty="0"/>
              <a:t>• If there is a message, it is delivered to only one process and the others </a:t>
            </a:r>
            <a:r>
              <a:rPr lang="en-US" sz="2800" dirty="0" smtClean="0"/>
              <a:t>are blocked</a:t>
            </a:r>
            <a:r>
              <a:rPr lang="en-US" sz="2800" dirty="0"/>
              <a:t>, </a:t>
            </a:r>
            <a:r>
              <a:rPr lang="en-US" sz="2800" dirty="0" smtClean="0"/>
              <a:t>or</a:t>
            </a:r>
          </a:p>
          <a:p>
            <a:pPr lvl="1"/>
            <a:endParaRPr lang="en-US" sz="2800" dirty="0"/>
          </a:p>
          <a:p>
            <a:pPr lvl="1"/>
            <a:r>
              <a:rPr lang="en-US" sz="2800" dirty="0"/>
              <a:t>• If the message queue is empty, all processes are blocked; when a message </a:t>
            </a:r>
            <a:r>
              <a:rPr lang="en-US" sz="2800" dirty="0" smtClean="0"/>
              <a:t>is available</a:t>
            </a:r>
            <a:r>
              <a:rPr lang="en-US" sz="2800" dirty="0"/>
              <a:t>, only one blocked process is activated and given the message</a:t>
            </a:r>
            <a:r>
              <a:rPr lang="en-US" sz="2800" dirty="0" smtClean="0"/>
              <a:t>.</a:t>
            </a:r>
          </a:p>
          <a:p>
            <a:pPr lvl="1"/>
            <a:endParaRPr lang="en-US" sz="2800" dirty="0"/>
          </a:p>
          <a:p>
            <a:r>
              <a:rPr lang="en-US" sz="2800" dirty="0"/>
              <a:t>These assumptions are true </a:t>
            </a:r>
            <a:r>
              <a:rPr lang="en-US" sz="2800" dirty="0" smtClean="0"/>
              <a:t>to virtually </a:t>
            </a:r>
            <a:r>
              <a:rPr lang="en-US" sz="2800" dirty="0"/>
              <a:t>all message-passing facilities.</a:t>
            </a:r>
          </a:p>
          <a:p>
            <a:endParaRPr lang="en-US" sz="2800" dirty="0"/>
          </a:p>
        </p:txBody>
      </p:sp>
    </p:spTree>
    <p:extLst>
      <p:ext uri="{BB962C8B-B14F-4D97-AF65-F5344CB8AC3E}">
        <p14:creationId xmlns:p14="http://schemas.microsoft.com/office/powerpoint/2010/main" val="721565312"/>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934200" y="2286000"/>
            <a:ext cx="1752600" cy="838200"/>
          </a:xfrm>
          <a:prstGeom prst="rect">
            <a:avLst/>
          </a:prstGeom>
          <a:blipFill rotWithShape="1">
            <a:blip r:embed="rId3"/>
            <a:tile tx="0" ty="0" sx="100000" sy="100000" flip="none" algn="tl"/>
          </a:blipFill>
        </p:spPr>
        <p:txBody>
          <a:bodyPr wrap="square" rtlCol="0">
            <a:spAutoFit/>
          </a:bodyPr>
          <a:lstStyle/>
          <a:p>
            <a:endParaRPr lang="en-US" dirty="0"/>
          </a:p>
        </p:txBody>
      </p:sp>
      <p:sp useBgFill="1">
        <p:nvSpPr>
          <p:cNvPr id="10" name="TextBox 9"/>
          <p:cNvSpPr txBox="1"/>
          <p:nvPr/>
        </p:nvSpPr>
        <p:spPr>
          <a:xfrm>
            <a:off x="457200" y="5867400"/>
            <a:ext cx="6512788" cy="277090"/>
          </a:xfrm>
          <a:prstGeom prst="rect">
            <a:avLst/>
          </a:prstGeom>
        </p:spPr>
        <p:txBody>
          <a:bodyPr wrap="square" rtlCol="0">
            <a:spAutoFit/>
          </a:bodyPr>
          <a:lstStyle/>
          <a:p>
            <a:endParaRPr lang="en-US" dirty="0"/>
          </a:p>
        </p:txBody>
      </p:sp>
      <p:sp>
        <p:nvSpPr>
          <p:cNvPr id="6" name="Footer Placeholder 5"/>
          <p:cNvSpPr>
            <a:spLocks noGrp="1"/>
          </p:cNvSpPr>
          <p:nvPr>
            <p:ph type="ftr" sz="quarter" idx="11"/>
          </p:nvPr>
        </p:nvSpPr>
        <p:spPr>
          <a:xfrm>
            <a:off x="318246" y="6492875"/>
            <a:ext cx="6539753" cy="365125"/>
          </a:xfrm>
        </p:spPr>
        <p:txBody>
          <a:bodyPr/>
          <a:lstStyle/>
          <a:p>
            <a:pPr>
              <a:defRPr/>
            </a:pPr>
            <a:r>
              <a:rPr lang="en-US" dirty="0" smtClean="0"/>
              <a:t>© 2017 Pearson Education, Inc., Hoboken, NJ. All rights reserved. </a:t>
            </a:r>
            <a:endParaRPr lang="en-US" dirty="0"/>
          </a:p>
        </p:txBody>
      </p:sp>
      <p:pic>
        <p:nvPicPr>
          <p:cNvPr id="8" name="Picture 7" descr="f2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t="8182" b="31818"/>
              <a:stretch>
                <a:fillRect/>
              </a:stretch>
            </p:blipFill>
          </mc:Choice>
          <mc:Fallback>
            <p:blipFill>
              <a:blip r:embed="rId5"/>
              <a:srcRect t="8182" b="31818"/>
              <a:stretch>
                <a:fillRect/>
              </a:stretch>
            </p:blipFill>
          </mc:Fallback>
        </mc:AlternateContent>
        <p:spPr>
          <a:xfrm>
            <a:off x="914400" y="609600"/>
            <a:ext cx="7618921" cy="5915882"/>
          </a:xfrm>
          <a:prstGeom prst="rect">
            <a:avLst/>
          </a:prstGeom>
        </p:spPr>
      </p:pic>
    </p:spTree>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2017 Pearson Education, Inc., Hoboken, NJ. All rights reserved. </a:t>
            </a:r>
            <a:endParaRPr lang="en-US" dirty="0"/>
          </a:p>
        </p:txBody>
      </p:sp>
      <p:sp>
        <p:nvSpPr>
          <p:cNvPr id="3" name="TextBox 2"/>
          <p:cNvSpPr txBox="1"/>
          <p:nvPr/>
        </p:nvSpPr>
        <p:spPr>
          <a:xfrm>
            <a:off x="457200" y="609600"/>
            <a:ext cx="8382000" cy="3539430"/>
          </a:xfrm>
          <a:prstGeom prst="rect">
            <a:avLst/>
          </a:prstGeom>
          <a:noFill/>
        </p:spPr>
        <p:txBody>
          <a:bodyPr wrap="square" rtlCol="0">
            <a:spAutoFit/>
          </a:bodyPr>
          <a:lstStyle/>
          <a:p>
            <a:pPr algn="ctr"/>
            <a:endParaRPr lang="en-US" sz="2800" dirty="0" smtClean="0"/>
          </a:p>
          <a:p>
            <a:pPr algn="ctr"/>
            <a:endParaRPr lang="en-US" sz="2800" dirty="0"/>
          </a:p>
          <a:p>
            <a:pPr algn="ctr"/>
            <a:endParaRPr lang="en-US" sz="2800" dirty="0" smtClean="0"/>
          </a:p>
          <a:p>
            <a:pPr algn="ctr"/>
            <a:endParaRPr lang="en-US" sz="2800" dirty="0"/>
          </a:p>
          <a:p>
            <a:pPr algn="ctr"/>
            <a:endParaRPr lang="en-US" sz="2800" smtClean="0"/>
          </a:p>
          <a:p>
            <a:pPr algn="ctr"/>
            <a:r>
              <a:rPr lang="en-US" sz="2800" smtClean="0"/>
              <a:t>Send </a:t>
            </a:r>
            <a:r>
              <a:rPr lang="en-US" sz="2800" dirty="0" smtClean="0"/>
              <a:t>and Receive in </a:t>
            </a:r>
          </a:p>
          <a:p>
            <a:pPr algn="ctr"/>
            <a:r>
              <a:rPr lang="en-US" sz="2800" dirty="0" smtClean="0"/>
              <a:t>Distributed Memory Systems</a:t>
            </a:r>
            <a:endParaRPr lang="en-US" sz="2800" dirty="0"/>
          </a:p>
          <a:p>
            <a:endParaRPr lang="en-US" sz="2800" dirty="0"/>
          </a:p>
        </p:txBody>
      </p:sp>
    </p:spTree>
    <p:extLst>
      <p:ext uri="{BB962C8B-B14F-4D97-AF65-F5344CB8AC3E}">
        <p14:creationId xmlns:p14="http://schemas.microsoft.com/office/powerpoint/2010/main" val="347427839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4"/>
          <p:cNvSpPr>
            <a:spLocks noGrp="1"/>
          </p:cNvSpPr>
          <p:nvPr>
            <p:ph type="title"/>
          </p:nvPr>
        </p:nvSpPr>
        <p:spPr/>
        <p:txBody>
          <a:bodyPr/>
          <a:lstStyle/>
          <a:p>
            <a:r>
              <a:rPr lang="en-US" altLang="en-US" smtClean="0"/>
              <a:t>Communication (MPI_Send)</a:t>
            </a:r>
          </a:p>
        </p:txBody>
      </p:sp>
      <p:sp>
        <p:nvSpPr>
          <p:cNvPr id="4" name="Footer Placeholder 3"/>
          <p:cNvSpPr>
            <a:spLocks noGrp="1"/>
          </p:cNvSpPr>
          <p:nvPr>
            <p:ph type="ftr" sz="quarter" idx="10"/>
          </p:nvPr>
        </p:nvSpPr>
        <p:spPr/>
        <p:txBody>
          <a:bodyPr/>
          <a:lstStyle/>
          <a:p>
            <a:pPr>
              <a:defRPr/>
            </a:pPr>
            <a:r>
              <a:rPr lang="en-AU" smtClean="0"/>
              <a:t>Copyright © 2010, Elsevier Inc. All rights Reserved</a:t>
            </a:r>
            <a:endParaRPr lang="en-AU"/>
          </a:p>
        </p:txBody>
      </p:sp>
      <p:grpSp>
        <p:nvGrpSpPr>
          <p:cNvPr id="39940" name="Group 8"/>
          <p:cNvGrpSpPr>
            <a:grpSpLocks/>
          </p:cNvGrpSpPr>
          <p:nvPr/>
        </p:nvGrpSpPr>
        <p:grpSpPr bwMode="auto">
          <a:xfrm>
            <a:off x="457200" y="1989085"/>
            <a:ext cx="6696075" cy="3240088"/>
            <a:chOff x="1475656" y="1772816"/>
            <a:chExt cx="4111749" cy="1726307"/>
          </a:xfrm>
        </p:grpSpPr>
        <p:pic>
          <p:nvPicPr>
            <p:cNvPr id="399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772816"/>
              <a:ext cx="13811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060848"/>
              <a:ext cx="38957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9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520" y="4981575"/>
            <a:ext cx="230346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629596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4"/>
          <p:cNvSpPr>
            <a:spLocks noGrp="1"/>
          </p:cNvSpPr>
          <p:nvPr>
            <p:ph type="title"/>
          </p:nvPr>
        </p:nvSpPr>
        <p:spPr>
          <a:xfrm>
            <a:off x="228600" y="1143000"/>
            <a:ext cx="8281987" cy="584200"/>
          </a:xfrm>
        </p:spPr>
        <p:txBody>
          <a:bodyPr/>
          <a:lstStyle/>
          <a:p>
            <a:r>
              <a:rPr lang="en-US" altLang="en-US" sz="3200" dirty="0" smtClean="0"/>
              <a:t>Communication (</a:t>
            </a:r>
            <a:r>
              <a:rPr lang="en-US" altLang="en-US" sz="3200" dirty="0" err="1" smtClean="0"/>
              <a:t>MPI_Send</a:t>
            </a:r>
            <a:r>
              <a:rPr lang="en-US" altLang="en-US" sz="3200" dirty="0" smtClean="0"/>
              <a:t>: more detail)</a:t>
            </a:r>
          </a:p>
        </p:txBody>
      </p:sp>
      <p:sp>
        <p:nvSpPr>
          <p:cNvPr id="4" name="Footer Placeholder 3"/>
          <p:cNvSpPr>
            <a:spLocks noGrp="1"/>
          </p:cNvSpPr>
          <p:nvPr>
            <p:ph type="ftr" sz="quarter" idx="10"/>
          </p:nvPr>
        </p:nvSpPr>
        <p:spPr/>
        <p:txBody>
          <a:bodyPr/>
          <a:lstStyle/>
          <a:p>
            <a:pPr>
              <a:defRPr/>
            </a:pPr>
            <a:r>
              <a:rPr lang="en-AU" smtClean="0"/>
              <a:t>Copyright © 2010, Elsevier Inc. All rights Reserved</a:t>
            </a:r>
            <a:endParaRPr lang="en-AU"/>
          </a:p>
        </p:txBody>
      </p:sp>
      <p:sp>
        <p:nvSpPr>
          <p:cNvPr id="3" name="TextBox 2"/>
          <p:cNvSpPr txBox="1"/>
          <p:nvPr/>
        </p:nvSpPr>
        <p:spPr>
          <a:xfrm>
            <a:off x="478253" y="2243137"/>
            <a:ext cx="8640763" cy="4432300"/>
          </a:xfrm>
          <a:prstGeom prst="rect">
            <a:avLst/>
          </a:prstGeom>
          <a:noFill/>
        </p:spPr>
        <p:txBody>
          <a:bodyPr>
            <a:spAutoFit/>
          </a:bodyPr>
          <a:lstStyle/>
          <a:p>
            <a:pPr>
              <a:defRPr/>
            </a:pPr>
            <a:r>
              <a:rPr lang="en-US" sz="2400" dirty="0" err="1">
                <a:latin typeface="+mj-lt"/>
              </a:rPr>
              <a:t>int</a:t>
            </a:r>
            <a:r>
              <a:rPr lang="en-US" sz="2400" dirty="0">
                <a:latin typeface="+mj-lt"/>
              </a:rPr>
              <a:t> </a:t>
            </a:r>
            <a:r>
              <a:rPr lang="en-US" sz="2400" dirty="0" err="1">
                <a:latin typeface="+mj-lt"/>
              </a:rPr>
              <a:t>MPI_Send</a:t>
            </a:r>
            <a:r>
              <a:rPr lang="en-US" sz="2400" dirty="0">
                <a:latin typeface="+mj-lt"/>
              </a:rPr>
              <a:t>(</a:t>
            </a:r>
            <a:r>
              <a:rPr lang="en-US" sz="2400" dirty="0">
                <a:solidFill>
                  <a:srgbClr val="FF0000"/>
                </a:solidFill>
                <a:latin typeface="+mj-lt"/>
              </a:rPr>
              <a:t>void *</a:t>
            </a:r>
            <a:r>
              <a:rPr lang="en-US" sz="2400" dirty="0" err="1">
                <a:solidFill>
                  <a:srgbClr val="FF0000"/>
                </a:solidFill>
                <a:latin typeface="+mj-lt"/>
              </a:rPr>
              <a:t>buf</a:t>
            </a:r>
            <a:r>
              <a:rPr lang="en-US" sz="2400" dirty="0">
                <a:latin typeface="+mj-lt"/>
              </a:rPr>
              <a:t>, </a:t>
            </a:r>
            <a:r>
              <a:rPr lang="en-US" sz="2400" dirty="0" err="1">
                <a:solidFill>
                  <a:srgbClr val="FF0000"/>
                </a:solidFill>
                <a:latin typeface="+mj-lt"/>
              </a:rPr>
              <a:t>int</a:t>
            </a:r>
            <a:r>
              <a:rPr lang="en-US" sz="2400" dirty="0">
                <a:solidFill>
                  <a:srgbClr val="FF0000"/>
                </a:solidFill>
                <a:latin typeface="+mj-lt"/>
              </a:rPr>
              <a:t> count</a:t>
            </a:r>
            <a:r>
              <a:rPr lang="en-US" sz="2400" dirty="0">
                <a:latin typeface="+mj-lt"/>
              </a:rPr>
              <a:t>, </a:t>
            </a:r>
            <a:r>
              <a:rPr lang="en-US" sz="2400" dirty="0" err="1">
                <a:solidFill>
                  <a:srgbClr val="00B050"/>
                </a:solidFill>
                <a:latin typeface="+mj-lt"/>
              </a:rPr>
              <a:t>MPI_Datatype</a:t>
            </a:r>
            <a:r>
              <a:rPr lang="en-US" sz="2400" dirty="0">
                <a:solidFill>
                  <a:srgbClr val="00B050"/>
                </a:solidFill>
                <a:latin typeface="+mj-lt"/>
              </a:rPr>
              <a:t> datatype</a:t>
            </a:r>
            <a:r>
              <a:rPr lang="en-US" sz="2400" dirty="0">
                <a:latin typeface="+mj-lt"/>
              </a:rPr>
              <a:t>, </a:t>
            </a:r>
          </a:p>
          <a:p>
            <a:pPr>
              <a:defRPr/>
            </a:pPr>
            <a:r>
              <a:rPr lang="en-US" sz="2400" dirty="0">
                <a:solidFill>
                  <a:srgbClr val="00B0F0"/>
                </a:solidFill>
                <a:latin typeface="+mj-lt"/>
              </a:rPr>
              <a:t>		</a:t>
            </a:r>
            <a:r>
              <a:rPr lang="en-US" sz="2400" dirty="0" err="1">
                <a:solidFill>
                  <a:srgbClr val="00B0F0"/>
                </a:solidFill>
                <a:latin typeface="+mj-lt"/>
              </a:rPr>
              <a:t>int</a:t>
            </a:r>
            <a:r>
              <a:rPr lang="en-US" sz="2400" dirty="0">
                <a:solidFill>
                  <a:srgbClr val="00B0F0"/>
                </a:solidFill>
                <a:latin typeface="+mj-lt"/>
              </a:rPr>
              <a:t> </a:t>
            </a:r>
            <a:r>
              <a:rPr lang="en-US" sz="2400" dirty="0" err="1">
                <a:solidFill>
                  <a:srgbClr val="00B0F0"/>
                </a:solidFill>
                <a:latin typeface="+mj-lt"/>
              </a:rPr>
              <a:t>dest</a:t>
            </a:r>
            <a:r>
              <a:rPr lang="en-US" sz="2400" dirty="0">
                <a:latin typeface="+mj-lt"/>
              </a:rPr>
              <a:t>, </a:t>
            </a:r>
            <a:r>
              <a:rPr lang="en-US" sz="2400" dirty="0" err="1">
                <a:solidFill>
                  <a:srgbClr val="9933FF"/>
                </a:solidFill>
                <a:latin typeface="+mj-lt"/>
              </a:rPr>
              <a:t>int</a:t>
            </a:r>
            <a:r>
              <a:rPr lang="en-US" sz="2400" dirty="0">
                <a:solidFill>
                  <a:srgbClr val="9933FF"/>
                </a:solidFill>
                <a:latin typeface="+mj-lt"/>
              </a:rPr>
              <a:t> tag</a:t>
            </a:r>
            <a:r>
              <a:rPr lang="en-US" sz="2400" dirty="0">
                <a:latin typeface="+mj-lt"/>
              </a:rPr>
              <a:t>, </a:t>
            </a:r>
            <a:r>
              <a:rPr lang="en-US" sz="2400" dirty="0" err="1">
                <a:latin typeface="+mj-lt"/>
              </a:rPr>
              <a:t>MPI_Comm</a:t>
            </a:r>
            <a:r>
              <a:rPr lang="en-US" sz="2400" dirty="0">
                <a:latin typeface="+mj-lt"/>
              </a:rPr>
              <a:t> </a:t>
            </a:r>
            <a:r>
              <a:rPr lang="en-US" sz="2400" dirty="0" err="1">
                <a:latin typeface="+mj-lt"/>
              </a:rPr>
              <a:t>comm</a:t>
            </a:r>
            <a:r>
              <a:rPr lang="en-US" sz="2400" dirty="0">
                <a:latin typeface="+mj-lt"/>
              </a:rPr>
              <a:t>)</a:t>
            </a:r>
          </a:p>
          <a:p>
            <a:pPr>
              <a:defRPr/>
            </a:pPr>
            <a:endParaRPr lang="en-US" sz="1800" dirty="0">
              <a:latin typeface="+mj-lt"/>
            </a:endParaRPr>
          </a:p>
          <a:p>
            <a:pPr marL="285750" indent="-285750">
              <a:buFont typeface="Arial" panose="020B0604020202020204" pitchFamily="34" charset="0"/>
              <a:buChar char="•"/>
              <a:defRPr/>
            </a:pPr>
            <a:r>
              <a:rPr lang="en-US" sz="2400" b="1" dirty="0">
                <a:solidFill>
                  <a:srgbClr val="FF0000"/>
                </a:solidFill>
                <a:latin typeface="+mj-lt"/>
              </a:rPr>
              <a:t>Potentially a blocking send</a:t>
            </a:r>
          </a:p>
          <a:p>
            <a:pPr marL="285750" indent="-285750">
              <a:buFont typeface="Arial" panose="020B0604020202020204" pitchFamily="34" charset="0"/>
              <a:buChar char="•"/>
              <a:defRPr/>
            </a:pPr>
            <a:endParaRPr lang="en-US" sz="2400" dirty="0">
              <a:latin typeface="+mj-lt"/>
            </a:endParaRPr>
          </a:p>
          <a:p>
            <a:pPr marL="285750" indent="-285750">
              <a:buFont typeface="Arial" panose="020B0604020202020204" pitchFamily="34" charset="0"/>
              <a:buChar char="•"/>
              <a:defRPr/>
            </a:pPr>
            <a:r>
              <a:rPr lang="en-US" sz="2400" dirty="0" err="1">
                <a:solidFill>
                  <a:srgbClr val="FF0000"/>
                </a:solidFill>
                <a:latin typeface="+mj-lt"/>
              </a:rPr>
              <a:t>buf</a:t>
            </a:r>
            <a:r>
              <a:rPr lang="en-US" sz="2400" dirty="0">
                <a:latin typeface="+mj-lt"/>
              </a:rPr>
              <a:t>		starting address of the send buffer</a:t>
            </a:r>
          </a:p>
          <a:p>
            <a:pPr marL="285750" indent="-285750">
              <a:buFont typeface="Arial" panose="020B0604020202020204" pitchFamily="34" charset="0"/>
              <a:buChar char="•"/>
              <a:defRPr/>
            </a:pPr>
            <a:r>
              <a:rPr lang="en-US" sz="2400" dirty="0">
                <a:solidFill>
                  <a:srgbClr val="FF0000"/>
                </a:solidFill>
                <a:latin typeface="+mj-lt"/>
              </a:rPr>
              <a:t>count</a:t>
            </a:r>
            <a:r>
              <a:rPr lang="en-US" sz="2400" dirty="0">
                <a:latin typeface="+mj-lt"/>
              </a:rPr>
              <a:t>	number of elements</a:t>
            </a:r>
          </a:p>
          <a:p>
            <a:pPr marL="285750" indent="-285750">
              <a:buFont typeface="Arial" panose="020B0604020202020204" pitchFamily="34" charset="0"/>
              <a:buChar char="•"/>
              <a:defRPr/>
            </a:pPr>
            <a:r>
              <a:rPr lang="en-US" sz="2400" dirty="0">
                <a:solidFill>
                  <a:srgbClr val="00B050"/>
                </a:solidFill>
                <a:latin typeface="+mj-lt"/>
              </a:rPr>
              <a:t>datatype</a:t>
            </a:r>
            <a:r>
              <a:rPr lang="en-US" sz="2400" dirty="0">
                <a:latin typeface="+mj-lt"/>
              </a:rPr>
              <a:t>	MPI data type of the data, example: MPI_INT, 			</a:t>
            </a:r>
            <a:r>
              <a:rPr lang="en-US" sz="2400" dirty="0" err="1">
                <a:latin typeface="+mj-lt"/>
              </a:rPr>
              <a:t>MPI_FLOAT,etc</a:t>
            </a:r>
            <a:endParaRPr lang="en-US" sz="2400" dirty="0">
              <a:latin typeface="+mj-lt"/>
            </a:endParaRPr>
          </a:p>
          <a:p>
            <a:pPr marL="285750" indent="-285750">
              <a:buFont typeface="Arial" panose="020B0604020202020204" pitchFamily="34" charset="0"/>
              <a:buChar char="•"/>
              <a:defRPr/>
            </a:pPr>
            <a:r>
              <a:rPr lang="en-US" sz="2400" dirty="0" err="1">
                <a:solidFill>
                  <a:srgbClr val="00B0F0"/>
                </a:solidFill>
                <a:latin typeface="+mj-lt"/>
              </a:rPr>
              <a:t>dest</a:t>
            </a:r>
            <a:r>
              <a:rPr lang="en-US" sz="2400" dirty="0">
                <a:latin typeface="+mj-lt"/>
              </a:rPr>
              <a:t>		rank of the destination process “Id”</a:t>
            </a:r>
          </a:p>
          <a:p>
            <a:pPr marL="285750" indent="-285750">
              <a:buFont typeface="Arial" panose="020B0604020202020204" pitchFamily="34" charset="0"/>
              <a:buChar char="•"/>
              <a:defRPr/>
            </a:pPr>
            <a:r>
              <a:rPr lang="en-US" sz="2400" dirty="0">
                <a:solidFill>
                  <a:srgbClr val="7030A0"/>
                </a:solidFill>
                <a:latin typeface="+mj-lt"/>
              </a:rPr>
              <a:t>tag</a:t>
            </a:r>
            <a:r>
              <a:rPr lang="en-US" sz="2400" dirty="0">
                <a:latin typeface="+mj-lt"/>
              </a:rPr>
              <a:t>		message tag</a:t>
            </a:r>
          </a:p>
          <a:p>
            <a:pPr marL="285750" indent="-285750">
              <a:buFont typeface="Arial" panose="020B0604020202020204" pitchFamily="34" charset="0"/>
              <a:buChar char="•"/>
              <a:defRPr/>
            </a:pPr>
            <a:r>
              <a:rPr lang="en-US" sz="2400" dirty="0" err="1">
                <a:latin typeface="+mj-lt"/>
              </a:rPr>
              <a:t>comm</a:t>
            </a:r>
            <a:r>
              <a:rPr lang="en-US" sz="2400" dirty="0">
                <a:latin typeface="+mj-lt"/>
              </a:rPr>
              <a:t>	communicator</a:t>
            </a:r>
          </a:p>
        </p:txBody>
      </p:sp>
    </p:spTree>
    <p:extLst>
      <p:ext uri="{BB962C8B-B14F-4D97-AF65-F5344CB8AC3E}">
        <p14:creationId xmlns:p14="http://schemas.microsoft.com/office/powerpoint/2010/main" val="246715912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solidFill>
                  <a:srgbClr val="990000"/>
                </a:solidFill>
              </a:rPr>
              <a:t>Cooperation Among Processes by </a:t>
            </a:r>
            <a:r>
              <a:rPr lang="en-US" dirty="0" smtClean="0">
                <a:solidFill>
                  <a:srgbClr val="FFFF00"/>
                </a:solidFill>
              </a:rPr>
              <a:t>Sharing</a:t>
            </a:r>
            <a:endParaRPr lang="en-US" dirty="0">
              <a:solidFill>
                <a:srgbClr val="FFFF00"/>
              </a:solidFill>
            </a:endParaRPr>
          </a:p>
        </p:txBody>
      </p:sp>
      <p:graphicFrame>
        <p:nvGraphicFramePr>
          <p:cNvPr id="13" name="Content Placeholder 12"/>
          <p:cNvGraphicFramePr>
            <a:graphicFrameLocks noGrp="1"/>
          </p:cNvGraphicFramePr>
          <p:nvPr>
            <p:ph sz="half" idx="1"/>
            <p:extLst>
              <p:ext uri="{D42A27DB-BD31-4B8C-83A1-F6EECF244321}">
                <p14:modId xmlns:p14="http://schemas.microsoft.com/office/powerpoint/2010/main" val="1883087299"/>
              </p:ext>
            </p:extLst>
          </p:nvPr>
        </p:nvGraphicFramePr>
        <p:xfrm>
          <a:off x="654050" y="2286000"/>
          <a:ext cx="7848600" cy="4038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318246" y="6492875"/>
            <a:ext cx="53205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MPI Data types</a:t>
            </a:r>
          </a:p>
        </p:txBody>
      </p:sp>
      <p:sp>
        <p:nvSpPr>
          <p:cNvPr id="3" name="Footer Placeholder 2"/>
          <p:cNvSpPr>
            <a:spLocks noGrp="1"/>
          </p:cNvSpPr>
          <p:nvPr>
            <p:ph type="ftr" sz="quarter" idx="10"/>
          </p:nvPr>
        </p:nvSpPr>
        <p:spPr/>
        <p:txBody>
          <a:bodyPr/>
          <a:lstStyle/>
          <a:p>
            <a:pPr>
              <a:defRPr/>
            </a:pPr>
            <a:r>
              <a:rPr lang="en-AU" smtClean="0"/>
              <a:t>Copyright © 2010, Elsevier Inc. All rights Reserved</a:t>
            </a:r>
            <a:endParaRPr lang="en-AU"/>
          </a:p>
        </p:txBody>
      </p:sp>
      <p:pic>
        <p:nvPicPr>
          <p:cNvPr id="419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920750"/>
            <a:ext cx="5832475"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606570"/>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mtClean="0"/>
              <a:t>Communication (MPI_Recv)</a:t>
            </a:r>
          </a:p>
        </p:txBody>
      </p:sp>
      <p:sp>
        <p:nvSpPr>
          <p:cNvPr id="3" name="Footer Placeholder 2"/>
          <p:cNvSpPr>
            <a:spLocks noGrp="1"/>
          </p:cNvSpPr>
          <p:nvPr>
            <p:ph type="ftr" sz="quarter" idx="10"/>
          </p:nvPr>
        </p:nvSpPr>
        <p:spPr/>
        <p:txBody>
          <a:bodyPr/>
          <a:lstStyle/>
          <a:p>
            <a:pPr>
              <a:defRPr/>
            </a:pPr>
            <a:r>
              <a:rPr lang="en-AU" smtClean="0"/>
              <a:t>Copyright © 2010, Elsevier Inc. All rights Reserved</a:t>
            </a:r>
            <a:endParaRPr lang="en-AU"/>
          </a:p>
        </p:txBody>
      </p:sp>
      <p:grpSp>
        <p:nvGrpSpPr>
          <p:cNvPr id="43012" name="Group 5"/>
          <p:cNvGrpSpPr>
            <a:grpSpLocks/>
          </p:cNvGrpSpPr>
          <p:nvPr/>
        </p:nvGrpSpPr>
        <p:grpSpPr bwMode="auto">
          <a:xfrm>
            <a:off x="1676400" y="1966326"/>
            <a:ext cx="6985000" cy="3097212"/>
            <a:chOff x="1187624" y="1268760"/>
            <a:chExt cx="4552950" cy="1795636"/>
          </a:xfrm>
        </p:grpSpPr>
        <p:pic>
          <p:nvPicPr>
            <p:cNvPr id="430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68760"/>
              <a:ext cx="45529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492896"/>
              <a:ext cx="4000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0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985323"/>
            <a:ext cx="230346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37862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4"/>
          <p:cNvSpPr>
            <a:spLocks noGrp="1"/>
          </p:cNvSpPr>
          <p:nvPr>
            <p:ph type="title"/>
          </p:nvPr>
        </p:nvSpPr>
        <p:spPr>
          <a:xfrm>
            <a:off x="611188" y="233363"/>
            <a:ext cx="8281987" cy="584200"/>
          </a:xfrm>
        </p:spPr>
        <p:txBody>
          <a:bodyPr/>
          <a:lstStyle/>
          <a:p>
            <a:r>
              <a:rPr lang="en-US" altLang="en-US" sz="3200" smtClean="0"/>
              <a:t>Communication (MPI_Recv: more detail)</a:t>
            </a:r>
          </a:p>
        </p:txBody>
      </p:sp>
      <p:sp>
        <p:nvSpPr>
          <p:cNvPr id="4" name="Footer Placeholder 3"/>
          <p:cNvSpPr>
            <a:spLocks noGrp="1"/>
          </p:cNvSpPr>
          <p:nvPr>
            <p:ph type="ftr" sz="quarter" idx="10"/>
          </p:nvPr>
        </p:nvSpPr>
        <p:spPr/>
        <p:txBody>
          <a:bodyPr/>
          <a:lstStyle/>
          <a:p>
            <a:pPr>
              <a:defRPr/>
            </a:pPr>
            <a:r>
              <a:rPr lang="en-AU" smtClean="0"/>
              <a:t>Copyright © 2010, Elsevier Inc. All rights Reserved</a:t>
            </a:r>
            <a:endParaRPr lang="en-AU"/>
          </a:p>
        </p:txBody>
      </p:sp>
      <p:sp>
        <p:nvSpPr>
          <p:cNvPr id="3" name="TextBox 2"/>
          <p:cNvSpPr txBox="1"/>
          <p:nvPr/>
        </p:nvSpPr>
        <p:spPr>
          <a:xfrm>
            <a:off x="503237" y="2136986"/>
            <a:ext cx="8640763" cy="4031873"/>
          </a:xfrm>
          <a:prstGeom prst="rect">
            <a:avLst/>
          </a:prstGeom>
          <a:noFill/>
        </p:spPr>
        <p:txBody>
          <a:bodyPr>
            <a:spAutoFit/>
          </a:bodyPr>
          <a:lstStyle/>
          <a:p>
            <a:pPr>
              <a:defRPr/>
            </a:pPr>
            <a:r>
              <a:rPr lang="en-US" sz="2000" dirty="0" err="1">
                <a:latin typeface="+mj-lt"/>
              </a:rPr>
              <a:t>int</a:t>
            </a:r>
            <a:r>
              <a:rPr lang="en-US" sz="2000" dirty="0">
                <a:latin typeface="+mj-lt"/>
              </a:rPr>
              <a:t> </a:t>
            </a:r>
            <a:r>
              <a:rPr lang="en-US" sz="2000" dirty="0" err="1">
                <a:latin typeface="+mj-lt"/>
              </a:rPr>
              <a:t>MPI_Recv</a:t>
            </a:r>
            <a:r>
              <a:rPr lang="en-US" sz="2000" dirty="0">
                <a:latin typeface="+mj-lt"/>
              </a:rPr>
              <a:t>(</a:t>
            </a:r>
            <a:r>
              <a:rPr lang="en-US" sz="2000" dirty="0">
                <a:solidFill>
                  <a:srgbClr val="FF0000"/>
                </a:solidFill>
                <a:latin typeface="+mj-lt"/>
              </a:rPr>
              <a:t>void *</a:t>
            </a:r>
            <a:r>
              <a:rPr lang="en-US" sz="2000" dirty="0" err="1">
                <a:solidFill>
                  <a:srgbClr val="FF0000"/>
                </a:solidFill>
                <a:latin typeface="+mj-lt"/>
              </a:rPr>
              <a:t>buf</a:t>
            </a:r>
            <a:r>
              <a:rPr lang="en-US" sz="2000" dirty="0">
                <a:latin typeface="+mj-lt"/>
              </a:rPr>
              <a:t>, </a:t>
            </a:r>
            <a:r>
              <a:rPr lang="en-US" sz="2000" dirty="0" err="1">
                <a:solidFill>
                  <a:srgbClr val="FF0000"/>
                </a:solidFill>
                <a:latin typeface="+mj-lt"/>
              </a:rPr>
              <a:t>int</a:t>
            </a:r>
            <a:r>
              <a:rPr lang="en-US" sz="2000" dirty="0">
                <a:solidFill>
                  <a:srgbClr val="FF0000"/>
                </a:solidFill>
                <a:latin typeface="+mj-lt"/>
              </a:rPr>
              <a:t> count, </a:t>
            </a:r>
            <a:r>
              <a:rPr lang="en-US" sz="2000" dirty="0" err="1">
                <a:solidFill>
                  <a:srgbClr val="00B050"/>
                </a:solidFill>
                <a:latin typeface="+mj-lt"/>
              </a:rPr>
              <a:t>MPI_Datatype</a:t>
            </a:r>
            <a:r>
              <a:rPr lang="en-US" sz="2000" dirty="0">
                <a:solidFill>
                  <a:srgbClr val="00B050"/>
                </a:solidFill>
                <a:latin typeface="+mj-lt"/>
              </a:rPr>
              <a:t> datatype</a:t>
            </a:r>
            <a:r>
              <a:rPr lang="en-US" sz="2000" dirty="0">
                <a:latin typeface="+mj-lt"/>
              </a:rPr>
              <a:t>, </a:t>
            </a:r>
          </a:p>
          <a:p>
            <a:pPr>
              <a:defRPr/>
            </a:pPr>
            <a:r>
              <a:rPr lang="en-US" sz="2000" dirty="0">
                <a:solidFill>
                  <a:srgbClr val="00B0F0"/>
                </a:solidFill>
                <a:latin typeface="+mj-lt"/>
              </a:rPr>
              <a:t>		</a:t>
            </a:r>
            <a:r>
              <a:rPr lang="en-US" sz="2000" dirty="0" err="1">
                <a:solidFill>
                  <a:srgbClr val="00B0F0"/>
                </a:solidFill>
                <a:latin typeface="+mj-lt"/>
              </a:rPr>
              <a:t>int</a:t>
            </a:r>
            <a:r>
              <a:rPr lang="en-US" sz="2000" dirty="0">
                <a:solidFill>
                  <a:srgbClr val="00B0F0"/>
                </a:solidFill>
                <a:latin typeface="+mj-lt"/>
              </a:rPr>
              <a:t> source</a:t>
            </a:r>
            <a:r>
              <a:rPr lang="en-US" sz="2000" dirty="0">
                <a:latin typeface="+mj-lt"/>
              </a:rPr>
              <a:t>, </a:t>
            </a:r>
            <a:r>
              <a:rPr lang="en-US" sz="2000" dirty="0" err="1">
                <a:solidFill>
                  <a:srgbClr val="9933FF"/>
                </a:solidFill>
                <a:latin typeface="+mj-lt"/>
              </a:rPr>
              <a:t>int</a:t>
            </a:r>
            <a:r>
              <a:rPr lang="en-US" sz="2000" dirty="0">
                <a:solidFill>
                  <a:srgbClr val="9933FF"/>
                </a:solidFill>
                <a:latin typeface="+mj-lt"/>
              </a:rPr>
              <a:t> tag</a:t>
            </a:r>
            <a:r>
              <a:rPr lang="en-US" sz="2000" dirty="0">
                <a:latin typeface="+mj-lt"/>
              </a:rPr>
              <a:t>, </a:t>
            </a:r>
            <a:r>
              <a:rPr lang="en-US" sz="2000" dirty="0" err="1">
                <a:latin typeface="+mj-lt"/>
              </a:rPr>
              <a:t>MPI_Comm</a:t>
            </a:r>
            <a:r>
              <a:rPr lang="en-US" sz="2000" dirty="0">
                <a:latin typeface="+mj-lt"/>
              </a:rPr>
              <a:t> *status)</a:t>
            </a:r>
          </a:p>
          <a:p>
            <a:pPr>
              <a:defRPr/>
            </a:pPr>
            <a:endParaRPr lang="en-US" sz="1600" dirty="0">
              <a:latin typeface="+mj-lt"/>
            </a:endParaRPr>
          </a:p>
          <a:p>
            <a:pPr marL="285750" indent="-285750">
              <a:buFont typeface="Arial" panose="020B0604020202020204" pitchFamily="34" charset="0"/>
              <a:buChar char="•"/>
              <a:defRPr/>
            </a:pPr>
            <a:r>
              <a:rPr lang="en-US" sz="2000" b="1" dirty="0">
                <a:solidFill>
                  <a:srgbClr val="FF0000"/>
                </a:solidFill>
                <a:latin typeface="+mj-lt"/>
              </a:rPr>
              <a:t>Potentially a blocking receive</a:t>
            </a:r>
          </a:p>
          <a:p>
            <a:pPr marL="285750" indent="-285750">
              <a:buFont typeface="Arial" panose="020B0604020202020204" pitchFamily="34" charset="0"/>
              <a:buChar char="•"/>
              <a:defRPr/>
            </a:pPr>
            <a:endParaRPr lang="en-US" sz="2000" dirty="0">
              <a:latin typeface="+mj-lt"/>
            </a:endParaRPr>
          </a:p>
          <a:p>
            <a:pPr marL="285750" indent="-285750">
              <a:buFont typeface="Arial" panose="020B0604020202020204" pitchFamily="34" charset="0"/>
              <a:buChar char="•"/>
              <a:defRPr/>
            </a:pPr>
            <a:r>
              <a:rPr lang="en-US" sz="2000" dirty="0" err="1">
                <a:solidFill>
                  <a:srgbClr val="FF0000"/>
                </a:solidFill>
                <a:latin typeface="+mj-lt"/>
              </a:rPr>
              <a:t>buf</a:t>
            </a:r>
            <a:r>
              <a:rPr lang="en-US" sz="2000" dirty="0">
                <a:latin typeface="+mj-lt"/>
              </a:rPr>
              <a:t>		starting address of the send buffer</a:t>
            </a:r>
          </a:p>
          <a:p>
            <a:pPr marL="285750" indent="-285750">
              <a:buFont typeface="Arial" panose="020B0604020202020204" pitchFamily="34" charset="0"/>
              <a:buChar char="•"/>
              <a:defRPr/>
            </a:pPr>
            <a:r>
              <a:rPr lang="en-US" sz="2000" dirty="0">
                <a:solidFill>
                  <a:srgbClr val="FF0000"/>
                </a:solidFill>
                <a:latin typeface="+mj-lt"/>
              </a:rPr>
              <a:t>count</a:t>
            </a:r>
            <a:r>
              <a:rPr lang="en-US" sz="2000" dirty="0">
                <a:latin typeface="+mj-lt"/>
              </a:rPr>
              <a:t>	number of elements to receive (it can be &lt;, or </a:t>
            </a:r>
            <a:r>
              <a:rPr lang="en-US" sz="2000" dirty="0" smtClean="0">
                <a:latin typeface="+mj-lt"/>
              </a:rPr>
              <a:t>=to </a:t>
            </a:r>
            <a:r>
              <a:rPr lang="en-US" sz="2000" dirty="0">
                <a:latin typeface="+mj-lt"/>
              </a:rPr>
              <a:t>the number sent).</a:t>
            </a:r>
          </a:p>
          <a:p>
            <a:pPr marL="285750" indent="-285750">
              <a:buFont typeface="Arial" panose="020B0604020202020204" pitchFamily="34" charset="0"/>
              <a:buChar char="•"/>
              <a:defRPr/>
            </a:pPr>
            <a:r>
              <a:rPr lang="en-US" sz="2000" dirty="0">
                <a:solidFill>
                  <a:srgbClr val="00B050"/>
                </a:solidFill>
                <a:latin typeface="+mj-lt"/>
              </a:rPr>
              <a:t>datatype</a:t>
            </a:r>
            <a:r>
              <a:rPr lang="en-US" sz="2000" dirty="0">
                <a:latin typeface="+mj-lt"/>
              </a:rPr>
              <a:t>	MPI data type of the data, example: MPI_INT, 			</a:t>
            </a:r>
            <a:r>
              <a:rPr lang="en-US" sz="2000" dirty="0" err="1">
                <a:latin typeface="+mj-lt"/>
              </a:rPr>
              <a:t>MPI_FLOAT,etc</a:t>
            </a:r>
            <a:endParaRPr lang="en-US" sz="2000" dirty="0">
              <a:latin typeface="+mj-lt"/>
            </a:endParaRPr>
          </a:p>
          <a:p>
            <a:pPr marL="285750" indent="-285750">
              <a:buFont typeface="Arial" panose="020B0604020202020204" pitchFamily="34" charset="0"/>
              <a:buChar char="•"/>
              <a:defRPr/>
            </a:pPr>
            <a:r>
              <a:rPr lang="en-US" sz="2000" dirty="0">
                <a:solidFill>
                  <a:srgbClr val="00B0F0"/>
                </a:solidFill>
                <a:latin typeface="+mj-lt"/>
              </a:rPr>
              <a:t>source</a:t>
            </a:r>
            <a:r>
              <a:rPr lang="en-US" sz="2000" dirty="0">
                <a:latin typeface="+mj-lt"/>
              </a:rPr>
              <a:t>	rank of our sender, its process “Id”</a:t>
            </a:r>
          </a:p>
          <a:p>
            <a:pPr marL="285750" indent="-285750">
              <a:buFont typeface="Arial" panose="020B0604020202020204" pitchFamily="34" charset="0"/>
              <a:buChar char="•"/>
              <a:defRPr/>
            </a:pPr>
            <a:r>
              <a:rPr lang="en-US" sz="2000" dirty="0">
                <a:solidFill>
                  <a:srgbClr val="7030A0"/>
                </a:solidFill>
                <a:latin typeface="+mj-lt"/>
              </a:rPr>
              <a:t>tag</a:t>
            </a:r>
            <a:r>
              <a:rPr lang="en-US" sz="2000" dirty="0">
                <a:latin typeface="+mj-lt"/>
              </a:rPr>
              <a:t>		message tag of sender</a:t>
            </a:r>
          </a:p>
          <a:p>
            <a:pPr marL="285750" indent="-285750">
              <a:buFont typeface="Arial" panose="020B0604020202020204" pitchFamily="34" charset="0"/>
              <a:buChar char="•"/>
              <a:defRPr/>
            </a:pPr>
            <a:r>
              <a:rPr lang="en-US" sz="2000" dirty="0">
                <a:latin typeface="+mj-lt"/>
              </a:rPr>
              <a:t>status	structure that contains 3 important entities</a:t>
            </a:r>
          </a:p>
          <a:p>
            <a:pPr lvl="4">
              <a:defRPr/>
            </a:pPr>
            <a:r>
              <a:rPr lang="en-US" sz="2000" dirty="0">
                <a:latin typeface="+mj-lt"/>
              </a:rPr>
              <a:t>(</a:t>
            </a:r>
            <a:r>
              <a:rPr lang="en-US" sz="2000" dirty="0">
                <a:solidFill>
                  <a:srgbClr val="FF0000"/>
                </a:solidFill>
                <a:latin typeface="+mj-lt"/>
              </a:rPr>
              <a:t>source</a:t>
            </a:r>
            <a:r>
              <a:rPr lang="en-US" sz="2000" dirty="0">
                <a:latin typeface="+mj-lt"/>
              </a:rPr>
              <a:t>, </a:t>
            </a:r>
            <a:r>
              <a:rPr lang="en-US" sz="2000" dirty="0">
                <a:solidFill>
                  <a:srgbClr val="FF0000"/>
                </a:solidFill>
                <a:latin typeface="+mj-lt"/>
              </a:rPr>
              <a:t>tag</a:t>
            </a:r>
            <a:r>
              <a:rPr lang="en-US" sz="2000" dirty="0">
                <a:latin typeface="+mj-lt"/>
              </a:rPr>
              <a:t>, </a:t>
            </a:r>
            <a:r>
              <a:rPr lang="en-US" sz="2000" dirty="0">
                <a:solidFill>
                  <a:srgbClr val="FF0000"/>
                </a:solidFill>
                <a:latin typeface="+mj-lt"/>
              </a:rPr>
              <a:t>error</a:t>
            </a:r>
            <a:r>
              <a:rPr lang="en-US" sz="2000" dirty="0">
                <a:latin typeface="+mj-lt"/>
              </a:rPr>
              <a:t> code of the received messages)</a:t>
            </a:r>
          </a:p>
        </p:txBody>
      </p:sp>
    </p:spTree>
    <p:extLst>
      <p:ext uri="{BB962C8B-B14F-4D97-AF65-F5344CB8AC3E}">
        <p14:creationId xmlns:p14="http://schemas.microsoft.com/office/powerpoint/2010/main" val="418774570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smtClean="0"/>
              <a:t>Message matching</a:t>
            </a:r>
          </a:p>
        </p:txBody>
      </p:sp>
      <p:sp>
        <p:nvSpPr>
          <p:cNvPr id="4" name="Footer Placeholder 3"/>
          <p:cNvSpPr>
            <a:spLocks noGrp="1"/>
          </p:cNvSpPr>
          <p:nvPr>
            <p:ph type="ftr" sz="quarter" idx="10"/>
          </p:nvPr>
        </p:nvSpPr>
        <p:spPr/>
        <p:txBody>
          <a:bodyPr/>
          <a:lstStyle/>
          <a:p>
            <a:pPr>
              <a:defRPr/>
            </a:pPr>
            <a:r>
              <a:rPr lang="en-AU" smtClean="0"/>
              <a:t>Copyright © 2010, Elsevier Inc. All rights Reserved</a:t>
            </a:r>
            <a:endParaRPr lang="en-AU"/>
          </a:p>
        </p:txBody>
      </p:sp>
      <p:pic>
        <p:nvPicPr>
          <p:cNvPr id="450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1" y="2133600"/>
            <a:ext cx="8045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6" y="5445125"/>
            <a:ext cx="77755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Oval 6"/>
          <p:cNvSpPr>
            <a:spLocks noChangeArrowheads="1"/>
          </p:cNvSpPr>
          <p:nvPr/>
        </p:nvSpPr>
        <p:spPr bwMode="auto">
          <a:xfrm>
            <a:off x="1590676" y="2420938"/>
            <a:ext cx="1368425" cy="288925"/>
          </a:xfrm>
          <a:prstGeom prst="ellipse">
            <a:avLst/>
          </a:prstGeom>
          <a:noFill/>
          <a:ln w="9525"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endParaRPr lang="en-GB" altLang="en-US">
              <a:solidFill>
                <a:schemeClr val="tx1"/>
              </a:solidFill>
              <a:latin typeface="Arial Black" panose="020B0A04020102020204" pitchFamily="34" charset="0"/>
            </a:endParaRPr>
          </a:p>
        </p:txBody>
      </p:sp>
      <p:sp>
        <p:nvSpPr>
          <p:cNvPr id="45063" name="Oval 7"/>
          <p:cNvSpPr>
            <a:spLocks noChangeArrowheads="1"/>
          </p:cNvSpPr>
          <p:nvPr/>
        </p:nvSpPr>
        <p:spPr bwMode="auto">
          <a:xfrm>
            <a:off x="1590676" y="5805488"/>
            <a:ext cx="1368425" cy="288925"/>
          </a:xfrm>
          <a:prstGeom prst="ellipse">
            <a:avLst/>
          </a:prstGeom>
          <a:noFill/>
          <a:ln w="9525"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endParaRPr lang="en-GB" altLang="en-US">
              <a:solidFill>
                <a:schemeClr val="tx1"/>
              </a:solidFill>
              <a:latin typeface="Arial Black" panose="020B0A04020102020204" pitchFamily="34" charset="0"/>
            </a:endParaRPr>
          </a:p>
        </p:txBody>
      </p:sp>
      <p:cxnSp>
        <p:nvCxnSpPr>
          <p:cNvPr id="45064" name="Straight Arrow Connector 9"/>
          <p:cNvCxnSpPr>
            <a:cxnSpLocks noChangeShapeType="1"/>
          </p:cNvCxnSpPr>
          <p:nvPr/>
        </p:nvCxnSpPr>
        <p:spPr bwMode="auto">
          <a:xfrm rot="16200000" flipH="1">
            <a:off x="834232" y="4185444"/>
            <a:ext cx="2881313" cy="73025"/>
          </a:xfrm>
          <a:prstGeom prst="straightConnector1">
            <a:avLst/>
          </a:prstGeom>
          <a:noFill/>
          <a:ln w="9525" algn="ctr">
            <a:solidFill>
              <a:srgbClr val="0066FF"/>
            </a:solidFill>
            <a:round/>
            <a:headEnd type="arrow" w="med" len="med"/>
            <a:tailEnd type="arrow" w="med" len="med"/>
          </a:ln>
          <a:extLst>
            <a:ext uri="{909E8E84-426E-40DD-AFC4-6F175D3DCCD1}">
              <a14:hiddenFill xmlns:a14="http://schemas.microsoft.com/office/drawing/2010/main">
                <a:noFill/>
              </a14:hiddenFill>
            </a:ext>
          </a:extLst>
        </p:spPr>
      </p:cxnSp>
      <p:sp>
        <p:nvSpPr>
          <p:cNvPr id="45065" name="Oval 10"/>
          <p:cNvSpPr>
            <a:spLocks noChangeArrowheads="1"/>
          </p:cNvSpPr>
          <p:nvPr/>
        </p:nvSpPr>
        <p:spPr bwMode="auto">
          <a:xfrm>
            <a:off x="6919913" y="2205038"/>
            <a:ext cx="1366838" cy="288925"/>
          </a:xfrm>
          <a:prstGeom prst="ellipse">
            <a:avLst/>
          </a:prstGeom>
          <a:noFill/>
          <a:ln w="9525"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endParaRPr lang="en-GB" altLang="en-US">
              <a:solidFill>
                <a:schemeClr val="tx1"/>
              </a:solidFill>
              <a:latin typeface="Arial Black" panose="020B0A04020102020204" pitchFamily="34" charset="0"/>
            </a:endParaRPr>
          </a:p>
        </p:txBody>
      </p:sp>
      <p:sp>
        <p:nvSpPr>
          <p:cNvPr id="45066" name="Oval 11"/>
          <p:cNvSpPr>
            <a:spLocks noChangeArrowheads="1"/>
          </p:cNvSpPr>
          <p:nvPr/>
        </p:nvSpPr>
        <p:spPr bwMode="auto">
          <a:xfrm>
            <a:off x="6919913" y="5589588"/>
            <a:ext cx="1366838" cy="288925"/>
          </a:xfrm>
          <a:prstGeom prst="ellipse">
            <a:avLst/>
          </a:prstGeom>
          <a:noFill/>
          <a:ln w="9525"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endParaRPr lang="en-GB" altLang="en-US">
              <a:solidFill>
                <a:schemeClr val="tx1"/>
              </a:solidFill>
              <a:latin typeface="Arial Black" panose="020B0A04020102020204" pitchFamily="34" charset="0"/>
            </a:endParaRPr>
          </a:p>
        </p:txBody>
      </p:sp>
      <p:sp>
        <p:nvSpPr>
          <p:cNvPr id="45067" name="Oval 13"/>
          <p:cNvSpPr>
            <a:spLocks noChangeArrowheads="1"/>
          </p:cNvSpPr>
          <p:nvPr/>
        </p:nvSpPr>
        <p:spPr bwMode="auto">
          <a:xfrm>
            <a:off x="6270626" y="2205038"/>
            <a:ext cx="504825" cy="215900"/>
          </a:xfrm>
          <a:prstGeom prst="ellipse">
            <a:avLst/>
          </a:prstGeom>
          <a:noFill/>
          <a:ln w="9525"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endParaRPr lang="en-GB" altLang="en-US">
              <a:solidFill>
                <a:schemeClr val="tx1"/>
              </a:solidFill>
              <a:latin typeface="Arial Black" panose="020B0A04020102020204" pitchFamily="34" charset="0"/>
            </a:endParaRPr>
          </a:p>
        </p:txBody>
      </p:sp>
      <p:sp>
        <p:nvSpPr>
          <p:cNvPr id="45068" name="Oval 14"/>
          <p:cNvSpPr>
            <a:spLocks noChangeArrowheads="1"/>
          </p:cNvSpPr>
          <p:nvPr/>
        </p:nvSpPr>
        <p:spPr bwMode="auto">
          <a:xfrm>
            <a:off x="6343651" y="5589588"/>
            <a:ext cx="503237" cy="215900"/>
          </a:xfrm>
          <a:prstGeom prst="ellipse">
            <a:avLst/>
          </a:prstGeom>
          <a:noFill/>
          <a:ln w="9525"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endParaRPr lang="en-GB" altLang="en-US">
              <a:solidFill>
                <a:schemeClr val="tx1"/>
              </a:solidFill>
              <a:latin typeface="Arial Black" panose="020B0A04020102020204" pitchFamily="34" charset="0"/>
            </a:endParaRPr>
          </a:p>
        </p:txBody>
      </p:sp>
      <p:pic>
        <p:nvPicPr>
          <p:cNvPr id="4506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4845" y="3544067"/>
            <a:ext cx="2735262"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070" name="Straight Arrow Connector 18"/>
          <p:cNvCxnSpPr>
            <a:cxnSpLocks noChangeShapeType="1"/>
          </p:cNvCxnSpPr>
          <p:nvPr/>
        </p:nvCxnSpPr>
        <p:spPr bwMode="auto">
          <a:xfrm rot="16200000" flipH="1">
            <a:off x="6163469" y="3969544"/>
            <a:ext cx="2879725" cy="71438"/>
          </a:xfrm>
          <a:prstGeom prst="straightConnector1">
            <a:avLst/>
          </a:prstGeom>
          <a:noFill/>
          <a:ln w="9525" algn="ctr">
            <a:solidFill>
              <a:srgbClr val="0066FF"/>
            </a:solidFill>
            <a:round/>
            <a:headEnd type="arrow" w="med" len="med"/>
            <a:tailEnd type="arrow" w="med" len="med"/>
          </a:ln>
          <a:extLst>
            <a:ext uri="{909E8E84-426E-40DD-AFC4-6F175D3DCCD1}">
              <a14:hiddenFill xmlns:a14="http://schemas.microsoft.com/office/drawing/2010/main">
                <a:noFill/>
              </a14:hiddenFill>
            </a:ext>
          </a:extLst>
        </p:spPr>
      </p:cxnSp>
      <p:sp>
        <p:nvSpPr>
          <p:cNvPr id="20" name="TextBox 19"/>
          <p:cNvSpPr txBox="1"/>
          <p:nvPr/>
        </p:nvSpPr>
        <p:spPr>
          <a:xfrm>
            <a:off x="2527301" y="3070225"/>
            <a:ext cx="1266693" cy="769441"/>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000" i="1" dirty="0">
                <a:solidFill>
                  <a:srgbClr val="FF0000"/>
                </a:solidFill>
                <a:latin typeface="+mj-lt"/>
              </a:rPr>
              <a:t>MPI_Send</a:t>
            </a:r>
          </a:p>
          <a:p>
            <a:pPr eaLnBrk="1" hangingPunct="1">
              <a:spcBef>
                <a:spcPct val="20000"/>
              </a:spcBef>
              <a:buClr>
                <a:schemeClr val="tx1"/>
              </a:buClr>
              <a:buSzPct val="60000"/>
              <a:buFont typeface="Wingdings" pitchFamily="2" charset="2"/>
              <a:buNone/>
              <a:defRPr/>
            </a:pPr>
            <a:r>
              <a:rPr lang="en-US" sz="2000" i="1" dirty="0" err="1">
                <a:solidFill>
                  <a:srgbClr val="FF0000"/>
                </a:solidFill>
                <a:latin typeface="+mj-lt"/>
              </a:rPr>
              <a:t>src</a:t>
            </a:r>
            <a:r>
              <a:rPr lang="en-US" sz="2000" i="1" dirty="0">
                <a:solidFill>
                  <a:srgbClr val="FF0000"/>
                </a:solidFill>
                <a:latin typeface="+mj-lt"/>
              </a:rPr>
              <a:t> = </a:t>
            </a:r>
            <a:r>
              <a:rPr lang="en-US" sz="2000" b="1" i="1" dirty="0">
                <a:solidFill>
                  <a:srgbClr val="FF0000"/>
                </a:solidFill>
                <a:latin typeface="+mj-lt"/>
              </a:rPr>
              <a:t>q</a:t>
            </a:r>
          </a:p>
        </p:txBody>
      </p:sp>
      <p:sp>
        <p:nvSpPr>
          <p:cNvPr id="21" name="TextBox 20"/>
          <p:cNvSpPr txBox="1"/>
          <p:nvPr/>
        </p:nvSpPr>
        <p:spPr>
          <a:xfrm>
            <a:off x="5407026" y="4221163"/>
            <a:ext cx="1368425" cy="769937"/>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000" i="1" dirty="0">
                <a:solidFill>
                  <a:srgbClr val="FF0000"/>
                </a:solidFill>
                <a:latin typeface="+mj-lt"/>
              </a:rPr>
              <a:t>MPI_Recv</a:t>
            </a:r>
          </a:p>
          <a:p>
            <a:pPr eaLnBrk="1" hangingPunct="1">
              <a:spcBef>
                <a:spcPct val="20000"/>
              </a:spcBef>
              <a:buClr>
                <a:schemeClr val="tx1"/>
              </a:buClr>
              <a:buSzPct val="60000"/>
              <a:buFont typeface="Wingdings" pitchFamily="2" charset="2"/>
              <a:buNone/>
              <a:defRPr/>
            </a:pPr>
            <a:r>
              <a:rPr lang="en-US" sz="2000" i="1" dirty="0">
                <a:solidFill>
                  <a:srgbClr val="FF0000"/>
                </a:solidFill>
                <a:latin typeface="+mj-lt"/>
              </a:rPr>
              <a:t>dest  =</a:t>
            </a:r>
            <a:r>
              <a:rPr lang="en-US" sz="2000" b="1" i="1" dirty="0">
                <a:solidFill>
                  <a:srgbClr val="00B050"/>
                </a:solidFill>
                <a:latin typeface="+mj-lt"/>
              </a:rPr>
              <a:t> r</a:t>
            </a:r>
          </a:p>
        </p:txBody>
      </p:sp>
      <p:cxnSp>
        <p:nvCxnSpPr>
          <p:cNvPr id="45073" name="Straight Arrow Connector 22"/>
          <p:cNvCxnSpPr>
            <a:cxnSpLocks noChangeShapeType="1"/>
          </p:cNvCxnSpPr>
          <p:nvPr/>
        </p:nvCxnSpPr>
        <p:spPr bwMode="auto">
          <a:xfrm rot="5400000">
            <a:off x="6234907" y="2529682"/>
            <a:ext cx="287337" cy="215900"/>
          </a:xfrm>
          <a:prstGeom prst="straightConnector1">
            <a:avLst/>
          </a:prstGeom>
          <a:noFill/>
          <a:ln w="9525" algn="ctr">
            <a:solidFill>
              <a:srgbClr val="0066FF"/>
            </a:solidFill>
            <a:round/>
            <a:headEnd/>
            <a:tailEnd type="arrow" w="med" len="med"/>
          </a:ln>
          <a:extLst>
            <a:ext uri="{909E8E84-426E-40DD-AFC4-6F175D3DCCD1}">
              <a14:hiddenFill xmlns:a14="http://schemas.microsoft.com/office/drawing/2010/main">
                <a:noFill/>
              </a14:hiddenFill>
            </a:ext>
          </a:extLst>
        </p:spPr>
      </p:cxnSp>
      <p:sp>
        <p:nvSpPr>
          <p:cNvPr id="45074" name="Rectangle 23"/>
          <p:cNvSpPr>
            <a:spLocks noChangeArrowheads="1"/>
          </p:cNvSpPr>
          <p:nvPr/>
        </p:nvSpPr>
        <p:spPr bwMode="auto">
          <a:xfrm>
            <a:off x="5983288" y="2709863"/>
            <a:ext cx="304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en-US" sz="2400" b="1" i="1">
                <a:solidFill>
                  <a:srgbClr val="00B050"/>
                </a:solidFill>
              </a:rPr>
              <a:t>r</a:t>
            </a:r>
            <a:endParaRPr lang="en-US" altLang="en-US" b="1">
              <a:solidFill>
                <a:srgbClr val="00B050"/>
              </a:solidFill>
              <a:latin typeface="Arial Black" panose="020B0A04020102020204" pitchFamily="34" charset="0"/>
            </a:endParaRPr>
          </a:p>
        </p:txBody>
      </p:sp>
      <p:sp>
        <p:nvSpPr>
          <p:cNvPr id="45075" name="Rectangle 24"/>
          <p:cNvSpPr>
            <a:spLocks noChangeArrowheads="1"/>
          </p:cNvSpPr>
          <p:nvPr/>
        </p:nvSpPr>
        <p:spPr bwMode="auto">
          <a:xfrm>
            <a:off x="6919913" y="6094413"/>
            <a:ext cx="371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en-US" sz="2400" b="1" i="1" dirty="0">
                <a:solidFill>
                  <a:srgbClr val="FF0000"/>
                </a:solidFill>
              </a:rPr>
              <a:t>q</a:t>
            </a:r>
            <a:endParaRPr lang="en-US" altLang="en-US" b="1" dirty="0">
              <a:solidFill>
                <a:srgbClr val="FF0000"/>
              </a:solidFill>
              <a:latin typeface="Arial Black" panose="020B0A04020102020204" pitchFamily="34" charset="0"/>
            </a:endParaRPr>
          </a:p>
        </p:txBody>
      </p:sp>
      <p:cxnSp>
        <p:nvCxnSpPr>
          <p:cNvPr id="45076" name="Straight Arrow Connector 25"/>
          <p:cNvCxnSpPr>
            <a:cxnSpLocks noChangeShapeType="1"/>
          </p:cNvCxnSpPr>
          <p:nvPr/>
        </p:nvCxnSpPr>
        <p:spPr bwMode="auto">
          <a:xfrm rot="16200000" flipH="1">
            <a:off x="6596063" y="5913438"/>
            <a:ext cx="358775" cy="288925"/>
          </a:xfrm>
          <a:prstGeom prst="straightConnector1">
            <a:avLst/>
          </a:prstGeom>
          <a:noFill/>
          <a:ln w="9525" algn="ctr">
            <a:solidFill>
              <a:srgbClr val="0066FF"/>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4835230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3"/>
          <p:cNvSpPr>
            <a:spLocks noGrp="1"/>
          </p:cNvSpPr>
          <p:nvPr>
            <p:ph type="title"/>
          </p:nvPr>
        </p:nvSpPr>
        <p:spPr/>
        <p:txBody>
          <a:bodyPr/>
          <a:lstStyle/>
          <a:p>
            <a:r>
              <a:rPr lang="en-US" altLang="en-US" smtClean="0"/>
              <a:t>Receiving messages</a:t>
            </a:r>
          </a:p>
        </p:txBody>
      </p:sp>
      <p:sp>
        <p:nvSpPr>
          <p:cNvPr id="39939" name="Content Placeholder 4"/>
          <p:cNvSpPr>
            <a:spLocks noGrp="1"/>
          </p:cNvSpPr>
          <p:nvPr>
            <p:ph idx="1"/>
          </p:nvPr>
        </p:nvSpPr>
        <p:spPr>
          <a:xfrm>
            <a:off x="838200" y="2054723"/>
            <a:ext cx="6197600" cy="3840163"/>
          </a:xfrm>
        </p:spPr>
        <p:txBody>
          <a:bodyPr>
            <a:normAutofit lnSpcReduction="10000"/>
          </a:bodyPr>
          <a:lstStyle/>
          <a:p>
            <a:pPr>
              <a:defRPr/>
            </a:pPr>
            <a:r>
              <a:rPr lang="en-US" altLang="en-US" dirty="0" smtClean="0"/>
              <a:t>A receiver can get a message without knowing:</a:t>
            </a:r>
          </a:p>
          <a:p>
            <a:pPr lvl="1">
              <a:defRPr/>
            </a:pPr>
            <a:r>
              <a:rPr lang="en-US" altLang="en-US" dirty="0" smtClean="0"/>
              <a:t>the amount of data in the message,</a:t>
            </a:r>
          </a:p>
          <a:p>
            <a:pPr lvl="1">
              <a:defRPr/>
            </a:pPr>
            <a:r>
              <a:rPr lang="en-US" altLang="en-US" dirty="0" smtClean="0"/>
              <a:t>the sender of the message,</a:t>
            </a:r>
          </a:p>
          <a:p>
            <a:pPr lvl="1">
              <a:defRPr/>
            </a:pPr>
            <a:r>
              <a:rPr lang="en-US" altLang="en-US" dirty="0" smtClean="0"/>
              <a:t>or the tag of the message.</a:t>
            </a:r>
          </a:p>
          <a:p>
            <a:pPr lvl="1">
              <a:defRPr/>
            </a:pPr>
            <a:endParaRPr lang="en-US" altLang="en-US" dirty="0" smtClean="0"/>
          </a:p>
          <a:p>
            <a:pPr marL="457200" lvl="1" indent="0">
              <a:buFont typeface="Wingdings" panose="05000000000000000000" pitchFamily="2" charset="2"/>
              <a:buNone/>
              <a:defRPr/>
            </a:pPr>
            <a:endParaRPr lang="en-US" altLang="en-US" dirty="0"/>
          </a:p>
          <a:p>
            <a:pPr marL="285750" indent="-285750">
              <a:buFont typeface="Arial" panose="020B0604020202020204" pitchFamily="34" charset="0"/>
              <a:buChar char="•"/>
              <a:defRPr/>
            </a:pPr>
            <a:r>
              <a:rPr lang="en-US" sz="2400" dirty="0"/>
              <a:t>status	structure that contains 3 important entities</a:t>
            </a:r>
          </a:p>
          <a:p>
            <a:pPr lvl="4">
              <a:defRPr/>
            </a:pPr>
            <a:r>
              <a:rPr lang="en-US" sz="2400" dirty="0"/>
              <a:t>(</a:t>
            </a:r>
            <a:r>
              <a:rPr lang="en-US" sz="2400" dirty="0">
                <a:solidFill>
                  <a:srgbClr val="FF0000"/>
                </a:solidFill>
              </a:rPr>
              <a:t>source</a:t>
            </a:r>
            <a:r>
              <a:rPr lang="en-US" sz="2400" dirty="0"/>
              <a:t>, </a:t>
            </a:r>
            <a:r>
              <a:rPr lang="en-US" sz="2400" dirty="0">
                <a:solidFill>
                  <a:srgbClr val="FF0000"/>
                </a:solidFill>
              </a:rPr>
              <a:t>tag</a:t>
            </a:r>
            <a:r>
              <a:rPr lang="en-US" sz="2400" dirty="0"/>
              <a:t>, </a:t>
            </a:r>
            <a:r>
              <a:rPr lang="en-US" sz="2400" dirty="0">
                <a:solidFill>
                  <a:srgbClr val="FF0000"/>
                </a:solidFill>
              </a:rPr>
              <a:t>error</a:t>
            </a:r>
            <a:r>
              <a:rPr lang="en-US" sz="2400" dirty="0"/>
              <a:t> code of the received messages)</a:t>
            </a:r>
          </a:p>
          <a:p>
            <a:pPr lvl="1">
              <a:defRPr/>
            </a:pPr>
            <a:endParaRPr lang="en-US" altLang="en-US" dirty="0" smtClean="0"/>
          </a:p>
        </p:txBody>
      </p:sp>
      <p:sp>
        <p:nvSpPr>
          <p:cNvPr id="3" name="Footer Placeholder 2"/>
          <p:cNvSpPr>
            <a:spLocks noGrp="1"/>
          </p:cNvSpPr>
          <p:nvPr>
            <p:ph type="ftr" sz="quarter" idx="10"/>
          </p:nvPr>
        </p:nvSpPr>
        <p:spPr/>
        <p:txBody>
          <a:bodyPr/>
          <a:lstStyle/>
          <a:p>
            <a:pPr>
              <a:defRPr/>
            </a:pPr>
            <a:r>
              <a:rPr lang="en-AU" smtClean="0"/>
              <a:t>Copyright © 2010, Elsevier Inc. All rights Reserved</a:t>
            </a:r>
            <a:endParaRPr lang="en-AU"/>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239" y="2546996"/>
            <a:ext cx="2519362"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03463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11188" y="0"/>
            <a:ext cx="8281987" cy="701675"/>
          </a:xfrm>
        </p:spPr>
        <p:txBody>
          <a:bodyPr/>
          <a:lstStyle/>
          <a:p>
            <a:r>
              <a:rPr lang="en-US" altLang="en-US" smtClean="0"/>
              <a:t>status_p  argument</a:t>
            </a:r>
          </a:p>
        </p:txBody>
      </p:sp>
      <p:sp>
        <p:nvSpPr>
          <p:cNvPr id="3" name="Footer Placeholder 2"/>
          <p:cNvSpPr>
            <a:spLocks noGrp="1"/>
          </p:cNvSpPr>
          <p:nvPr>
            <p:ph type="ftr" sz="quarter" idx="10"/>
          </p:nvPr>
        </p:nvSpPr>
        <p:spPr/>
        <p:txBody>
          <a:bodyPr/>
          <a:lstStyle/>
          <a:p>
            <a:pPr>
              <a:defRPr/>
            </a:pPr>
            <a:r>
              <a:rPr lang="en-AU" smtClean="0"/>
              <a:t>Copyright © 2010, Elsevier Inc. All rights Reserved</a:t>
            </a:r>
            <a:endParaRPr lang="en-AU"/>
          </a:p>
        </p:txBody>
      </p:sp>
      <p:pic>
        <p:nvPicPr>
          <p:cNvPr id="471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33600"/>
            <a:ext cx="7777163"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Freeform 6"/>
          <p:cNvSpPr>
            <a:spLocks noChangeArrowheads="1"/>
          </p:cNvSpPr>
          <p:nvPr/>
        </p:nvSpPr>
        <p:spPr bwMode="auto">
          <a:xfrm>
            <a:off x="3619500" y="2809875"/>
            <a:ext cx="974725" cy="793750"/>
          </a:xfrm>
          <a:custGeom>
            <a:avLst/>
            <a:gdLst>
              <a:gd name="T0" fmla="*/ 782669 w 974835"/>
              <a:gd name="T1" fmla="*/ 789144 h 793532"/>
              <a:gd name="T2" fmla="*/ 136575 w 974835"/>
              <a:gd name="T3" fmla="*/ 741796 h 793532"/>
              <a:gd name="T4" fmla="*/ 971767 w 974835"/>
              <a:gd name="T5" fmla="*/ 473486 h 793532"/>
              <a:gd name="T6" fmla="*/ 120813 w 974835"/>
              <a:gd name="T7" fmla="*/ 394570 h 793532"/>
              <a:gd name="T8" fmla="*/ 246881 w 974835"/>
              <a:gd name="T9" fmla="*/ 0 h 793532"/>
              <a:gd name="T10" fmla="*/ 0 60000 65536"/>
              <a:gd name="T11" fmla="*/ 0 60000 65536"/>
              <a:gd name="T12" fmla="*/ 0 60000 65536"/>
              <a:gd name="T13" fmla="*/ 0 60000 65536"/>
              <a:gd name="T14" fmla="*/ 0 60000 65536"/>
              <a:gd name="T15" fmla="*/ 0 w 974835"/>
              <a:gd name="T16" fmla="*/ 0 h 793532"/>
              <a:gd name="T17" fmla="*/ 974835 w 974835"/>
              <a:gd name="T18" fmla="*/ 793532 h 793532"/>
            </a:gdLst>
            <a:ahLst/>
            <a:cxnLst>
              <a:cxn ang="T10">
                <a:pos x="T0" y="T1"/>
              </a:cxn>
              <a:cxn ang="T11">
                <a:pos x="T2" y="T3"/>
              </a:cxn>
              <a:cxn ang="T12">
                <a:pos x="T4" y="T5"/>
              </a:cxn>
              <a:cxn ang="T13">
                <a:pos x="T6" y="T7"/>
              </a:cxn>
              <a:cxn ang="T14">
                <a:pos x="T8" y="T9"/>
              </a:cxn>
            </a:cxnLst>
            <a:rect l="T15" t="T16" r="T17" b="T18"/>
            <a:pathLst>
              <a:path w="974835" h="793532">
                <a:moveTo>
                  <a:pt x="783021" y="788276"/>
                </a:moveTo>
                <a:cubicBezTo>
                  <a:pt x="444062" y="790904"/>
                  <a:pt x="105104" y="793532"/>
                  <a:pt x="136635" y="740980"/>
                </a:cubicBezTo>
                <a:cubicBezTo>
                  <a:pt x="168166" y="688428"/>
                  <a:pt x="974835" y="530773"/>
                  <a:pt x="972207" y="472966"/>
                </a:cubicBezTo>
                <a:cubicBezTo>
                  <a:pt x="969579" y="415159"/>
                  <a:pt x="241738" y="472966"/>
                  <a:pt x="120869" y="394138"/>
                </a:cubicBezTo>
                <a:cubicBezTo>
                  <a:pt x="0" y="315310"/>
                  <a:pt x="123496" y="157655"/>
                  <a:pt x="246993" y="0"/>
                </a:cubicBezTo>
              </a:path>
            </a:pathLst>
          </a:custGeom>
          <a:noFill/>
          <a:ln w="9525" algn="ctr">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 name="TextBox 7"/>
          <p:cNvSpPr txBox="1"/>
          <p:nvPr/>
        </p:nvSpPr>
        <p:spPr>
          <a:xfrm>
            <a:off x="6167438" y="4581525"/>
            <a:ext cx="1881187" cy="1138237"/>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000" i="1" dirty="0">
                <a:solidFill>
                  <a:srgbClr val="FF0000"/>
                </a:solidFill>
                <a:latin typeface="+mj-lt"/>
              </a:rPr>
              <a:t>MPI_SOURCE</a:t>
            </a:r>
          </a:p>
          <a:p>
            <a:pPr eaLnBrk="1" hangingPunct="1">
              <a:spcBef>
                <a:spcPct val="20000"/>
              </a:spcBef>
              <a:buClr>
                <a:schemeClr val="tx1"/>
              </a:buClr>
              <a:buSzPct val="60000"/>
              <a:buFont typeface="Wingdings" pitchFamily="2" charset="2"/>
              <a:buNone/>
              <a:defRPr/>
            </a:pPr>
            <a:r>
              <a:rPr lang="en-US" sz="2000" i="1" dirty="0">
                <a:solidFill>
                  <a:srgbClr val="FF0000"/>
                </a:solidFill>
                <a:latin typeface="+mj-lt"/>
              </a:rPr>
              <a:t>MPI_TAG</a:t>
            </a:r>
          </a:p>
          <a:p>
            <a:pPr eaLnBrk="1" hangingPunct="1">
              <a:spcBef>
                <a:spcPct val="20000"/>
              </a:spcBef>
              <a:buClr>
                <a:schemeClr val="tx1"/>
              </a:buClr>
              <a:buSzPct val="60000"/>
              <a:buFont typeface="Wingdings" pitchFamily="2" charset="2"/>
              <a:buNone/>
              <a:defRPr/>
            </a:pPr>
            <a:r>
              <a:rPr lang="en-US" sz="2000" i="1" dirty="0">
                <a:solidFill>
                  <a:srgbClr val="FF0000"/>
                </a:solidFill>
                <a:latin typeface="+mj-lt"/>
              </a:rPr>
              <a:t>MPI_ERROR</a:t>
            </a:r>
          </a:p>
        </p:txBody>
      </p:sp>
      <p:sp>
        <p:nvSpPr>
          <p:cNvPr id="47111" name="Freeform 8"/>
          <p:cNvSpPr>
            <a:spLocks noChangeArrowheads="1"/>
          </p:cNvSpPr>
          <p:nvPr/>
        </p:nvSpPr>
        <p:spPr bwMode="auto">
          <a:xfrm>
            <a:off x="6499225" y="3508375"/>
            <a:ext cx="871538" cy="989012"/>
          </a:xfrm>
          <a:custGeom>
            <a:avLst/>
            <a:gdLst>
              <a:gd name="T0" fmla="*/ 0 w 872358"/>
              <a:gd name="T1" fmla="*/ 105547 h 987972"/>
              <a:gd name="T2" fmla="*/ 769610 w 872358"/>
              <a:gd name="T3" fmla="*/ 73883 h 987972"/>
              <a:gd name="T4" fmla="*/ 94237 w 872358"/>
              <a:gd name="T5" fmla="*/ 548842 h 987972"/>
              <a:gd name="T6" fmla="*/ 816728 w 872358"/>
              <a:gd name="T7" fmla="*/ 501347 h 987972"/>
              <a:gd name="T8" fmla="*/ 408364 w 872358"/>
              <a:gd name="T9" fmla="*/ 992138 h 987972"/>
              <a:gd name="T10" fmla="*/ 0 60000 65536"/>
              <a:gd name="T11" fmla="*/ 0 60000 65536"/>
              <a:gd name="T12" fmla="*/ 0 60000 65536"/>
              <a:gd name="T13" fmla="*/ 0 60000 65536"/>
              <a:gd name="T14" fmla="*/ 0 60000 65536"/>
              <a:gd name="T15" fmla="*/ 0 w 872358"/>
              <a:gd name="T16" fmla="*/ 0 h 987972"/>
              <a:gd name="T17" fmla="*/ 872358 w 872358"/>
              <a:gd name="T18" fmla="*/ 987972 h 987972"/>
            </a:gdLst>
            <a:ahLst/>
            <a:cxnLst>
              <a:cxn ang="T10">
                <a:pos x="T0" y="T1"/>
              </a:cxn>
              <a:cxn ang="T11">
                <a:pos x="T2" y="T3"/>
              </a:cxn>
              <a:cxn ang="T12">
                <a:pos x="T4" y="T5"/>
              </a:cxn>
              <a:cxn ang="T13">
                <a:pos x="T6" y="T7"/>
              </a:cxn>
              <a:cxn ang="T14">
                <a:pos x="T8" y="T9"/>
              </a:cxn>
            </a:cxnLst>
            <a:rect l="T15" t="T16" r="T17" b="T18"/>
            <a:pathLst>
              <a:path w="872358" h="987972">
                <a:moveTo>
                  <a:pt x="0" y="105103"/>
                </a:moveTo>
                <a:cubicBezTo>
                  <a:pt x="378372" y="52551"/>
                  <a:pt x="756745" y="0"/>
                  <a:pt x="772510" y="73572"/>
                </a:cubicBezTo>
                <a:cubicBezTo>
                  <a:pt x="788275" y="147144"/>
                  <a:pt x="86710" y="475592"/>
                  <a:pt x="94593" y="546537"/>
                </a:cubicBezTo>
                <a:cubicBezTo>
                  <a:pt x="102476" y="617482"/>
                  <a:pt x="767254" y="425668"/>
                  <a:pt x="819806" y="499241"/>
                </a:cubicBezTo>
                <a:cubicBezTo>
                  <a:pt x="872358" y="572814"/>
                  <a:pt x="641130" y="780393"/>
                  <a:pt x="409903" y="987972"/>
                </a:cubicBezTo>
              </a:path>
            </a:pathLst>
          </a:custGeom>
          <a:noFill/>
          <a:ln w="9525" algn="ctr">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 name="TextBox 9"/>
          <p:cNvSpPr txBox="1"/>
          <p:nvPr/>
        </p:nvSpPr>
        <p:spPr>
          <a:xfrm>
            <a:off x="4510088" y="3429000"/>
            <a:ext cx="1963737" cy="461962"/>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400" b="1" dirty="0">
                <a:solidFill>
                  <a:srgbClr val="FF0000"/>
                </a:solidFill>
                <a:latin typeface="+mj-lt"/>
              </a:rPr>
              <a:t>MPI_Status*</a:t>
            </a:r>
          </a:p>
        </p:txBody>
      </p:sp>
      <p:sp>
        <p:nvSpPr>
          <p:cNvPr id="11" name="TextBox 10"/>
          <p:cNvSpPr txBox="1"/>
          <p:nvPr/>
        </p:nvSpPr>
        <p:spPr>
          <a:xfrm>
            <a:off x="587454" y="4693925"/>
            <a:ext cx="3213100" cy="1792288"/>
          </a:xfrm>
          <a:prstGeom prst="rect">
            <a:avLst/>
          </a:prstGeom>
          <a:noFill/>
          <a:ln>
            <a:solidFill>
              <a:srgbClr val="0066FF"/>
            </a:solidFill>
          </a:ln>
        </p:spPr>
        <p:txBody>
          <a:bodyPr wrap="none">
            <a:spAutoFit/>
          </a:bodyPr>
          <a:lstStyle/>
          <a:p>
            <a:pPr eaLnBrk="1" hangingPunct="1">
              <a:spcBef>
                <a:spcPct val="20000"/>
              </a:spcBef>
              <a:buClr>
                <a:schemeClr val="tx1"/>
              </a:buClr>
              <a:buSzPct val="60000"/>
              <a:buFont typeface="Wingdings" pitchFamily="2" charset="2"/>
              <a:buNone/>
              <a:defRPr/>
            </a:pPr>
            <a:r>
              <a:rPr lang="en-US" sz="2400" b="1" dirty="0">
                <a:solidFill>
                  <a:srgbClr val="0066FF"/>
                </a:solidFill>
                <a:latin typeface="+mj-lt"/>
              </a:rPr>
              <a:t>MPI_Status*  status;</a:t>
            </a:r>
          </a:p>
          <a:p>
            <a:pPr eaLnBrk="1" hangingPunct="1">
              <a:spcBef>
                <a:spcPct val="20000"/>
              </a:spcBef>
              <a:buClr>
                <a:schemeClr val="tx1"/>
              </a:buClr>
              <a:buSzPct val="60000"/>
              <a:buFont typeface="Wingdings" pitchFamily="2" charset="2"/>
              <a:buNone/>
              <a:defRPr/>
            </a:pPr>
            <a:endParaRPr lang="en-US" sz="2400" b="1" dirty="0">
              <a:solidFill>
                <a:srgbClr val="0066FF"/>
              </a:solidFill>
              <a:latin typeface="+mj-lt"/>
            </a:endParaRPr>
          </a:p>
          <a:p>
            <a:pPr eaLnBrk="1" hangingPunct="1">
              <a:spcBef>
                <a:spcPct val="20000"/>
              </a:spcBef>
              <a:buClr>
                <a:schemeClr val="tx1"/>
              </a:buClr>
              <a:buSzPct val="60000"/>
              <a:buFont typeface="Wingdings" pitchFamily="2" charset="2"/>
              <a:buNone/>
              <a:defRPr/>
            </a:pPr>
            <a:r>
              <a:rPr lang="en-US" sz="2400" b="1" dirty="0">
                <a:solidFill>
                  <a:srgbClr val="0066FF"/>
                </a:solidFill>
                <a:latin typeface="+mj-lt"/>
              </a:rPr>
              <a:t>status.MPI_SOURCE</a:t>
            </a:r>
          </a:p>
          <a:p>
            <a:pPr eaLnBrk="1" hangingPunct="1">
              <a:spcBef>
                <a:spcPct val="20000"/>
              </a:spcBef>
              <a:buClr>
                <a:schemeClr val="tx1"/>
              </a:buClr>
              <a:buSzPct val="60000"/>
              <a:buFont typeface="Wingdings" pitchFamily="2" charset="2"/>
              <a:buNone/>
              <a:defRPr/>
            </a:pPr>
            <a:r>
              <a:rPr lang="en-US" sz="2400" b="1" dirty="0">
                <a:solidFill>
                  <a:srgbClr val="0066FF"/>
                </a:solidFill>
                <a:latin typeface="+mj-lt"/>
              </a:rPr>
              <a:t>status.MPI_TAG</a:t>
            </a:r>
          </a:p>
        </p:txBody>
      </p:sp>
    </p:spTree>
    <p:extLst>
      <p:ext uri="{BB962C8B-B14F-4D97-AF65-F5344CB8AC3E}">
        <p14:creationId xmlns:p14="http://schemas.microsoft.com/office/powerpoint/2010/main" val="30540961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smtClean="0"/>
              <a:t>How much data am I receiving?</a:t>
            </a:r>
          </a:p>
        </p:txBody>
      </p:sp>
      <p:sp>
        <p:nvSpPr>
          <p:cNvPr id="3" name="Footer Placeholder 2"/>
          <p:cNvSpPr>
            <a:spLocks noGrp="1"/>
          </p:cNvSpPr>
          <p:nvPr>
            <p:ph type="ftr" sz="quarter" idx="10"/>
          </p:nvPr>
        </p:nvSpPr>
        <p:spPr/>
        <p:txBody>
          <a:bodyPr/>
          <a:lstStyle/>
          <a:p>
            <a:pPr>
              <a:defRPr/>
            </a:pPr>
            <a:r>
              <a:rPr lang="en-AU" smtClean="0"/>
              <a:t>Copyright © 2010, Elsevier Inc. All rights Reserved</a:t>
            </a:r>
            <a:endParaRPr lang="en-AU"/>
          </a:p>
        </p:txBody>
      </p:sp>
      <p:pic>
        <p:nvPicPr>
          <p:cNvPr id="48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794" y="2133600"/>
            <a:ext cx="710882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6" descr="View Detai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789363"/>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70294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t>Issues with send and receive</a:t>
            </a:r>
          </a:p>
        </p:txBody>
      </p:sp>
      <p:sp>
        <p:nvSpPr>
          <p:cNvPr id="49155" name="Content Placeholder 2"/>
          <p:cNvSpPr>
            <a:spLocks noGrp="1"/>
          </p:cNvSpPr>
          <p:nvPr>
            <p:ph idx="1"/>
          </p:nvPr>
        </p:nvSpPr>
        <p:spPr/>
        <p:txBody>
          <a:bodyPr/>
          <a:lstStyle/>
          <a:p>
            <a:r>
              <a:rPr lang="en-US" altLang="en-US" smtClean="0"/>
              <a:t>Exact behavior is determined by the MPI implementation.</a:t>
            </a:r>
          </a:p>
          <a:p>
            <a:r>
              <a:rPr lang="en-US" altLang="en-US" smtClean="0"/>
              <a:t>MPI_Send may behave differently with regard to buffer size, cutoffs and blocking.</a:t>
            </a:r>
          </a:p>
          <a:p>
            <a:r>
              <a:rPr lang="en-US" altLang="en-US" smtClean="0"/>
              <a:t>MPI_Recv always blocks until a matching message is received.</a:t>
            </a:r>
          </a:p>
          <a:p>
            <a:r>
              <a:rPr lang="en-US" altLang="en-US" smtClean="0"/>
              <a:t>Know your implementation;</a:t>
            </a:r>
            <a:br>
              <a:rPr lang="en-US" altLang="en-US" smtClean="0"/>
            </a:br>
            <a:r>
              <a:rPr lang="en-US" altLang="en-US" smtClean="0"/>
              <a:t>don’t make assumptions!</a:t>
            </a:r>
          </a:p>
        </p:txBody>
      </p:sp>
      <p:sp>
        <p:nvSpPr>
          <p:cNvPr id="4" name="Footer Placeholder 3"/>
          <p:cNvSpPr>
            <a:spLocks noGrp="1"/>
          </p:cNvSpPr>
          <p:nvPr>
            <p:ph type="ftr" sz="quarter" idx="10"/>
          </p:nvPr>
        </p:nvSpPr>
        <p:spPr/>
        <p:txBody>
          <a:bodyPr/>
          <a:lstStyle/>
          <a:p>
            <a:pPr>
              <a:defRPr/>
            </a:pPr>
            <a:r>
              <a:rPr lang="en-AU" smtClean="0"/>
              <a:t>Copyright © 2010, Elsevier Inc. All rights Reserved</a:t>
            </a:r>
            <a:endParaRPr lang="en-AU"/>
          </a:p>
        </p:txBody>
      </p:sp>
      <p:pic>
        <p:nvPicPr>
          <p:cNvPr id="49157" name="Picture 2" descr="View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4005263"/>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448606"/>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48600" cy="1067748"/>
          </a:xfrm>
        </p:spPr>
        <p:txBody>
          <a:bodyPr/>
          <a:lstStyle/>
          <a:p>
            <a:r>
              <a:rPr lang="en-US" b="1" dirty="0" smtClean="0">
                <a:ln w="1905"/>
                <a:solidFill>
                  <a:schemeClr val="accent6">
                    <a:lumMod val="75000"/>
                  </a:schemeClr>
                </a:solidFill>
                <a:effectLst>
                  <a:innerShdw blurRad="69850" dist="43180" dir="5400000">
                    <a:srgbClr val="000000">
                      <a:alpha val="65000"/>
                    </a:srgbClr>
                  </a:innerShdw>
                </a:effectLst>
              </a:rPr>
              <a:t>Readers/Writers Problem</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362200"/>
            <a:ext cx="8382000" cy="3810000"/>
          </a:xfrm>
        </p:spPr>
        <p:txBody>
          <a:bodyPr>
            <a:normAutofit/>
          </a:bodyPr>
          <a:lstStyle/>
          <a:p>
            <a:r>
              <a:rPr lang="en-US" sz="2800" dirty="0" smtClean="0"/>
              <a:t>A data area is shared among many processes</a:t>
            </a:r>
          </a:p>
          <a:p>
            <a:pPr lvl="2"/>
            <a:r>
              <a:rPr lang="en-US" sz="2400" dirty="0" smtClean="0"/>
              <a:t>Some processes only read the data area, (readers) and some only write to the data area (writers)</a:t>
            </a:r>
          </a:p>
          <a:p>
            <a:r>
              <a:rPr lang="en-US" sz="2800" dirty="0" smtClean="0"/>
              <a:t>Conditions that must be satisfied:</a:t>
            </a:r>
          </a:p>
          <a:p>
            <a:pPr lvl="2"/>
            <a:r>
              <a:rPr lang="en-NZ" sz="2400" dirty="0" smtClean="0"/>
              <a:t>Any number of readers may simultaneously read the file</a:t>
            </a:r>
          </a:p>
          <a:p>
            <a:pPr lvl="2"/>
            <a:r>
              <a:rPr lang="en-NZ" sz="2400" dirty="0" smtClean="0"/>
              <a:t>Only one writer at a time may write to the file</a:t>
            </a:r>
          </a:p>
          <a:p>
            <a:pPr lvl="2"/>
            <a:r>
              <a:rPr lang="en-NZ" sz="2400" dirty="0" smtClean="0"/>
              <a:t>If a writer is writing to the file, no reader may read it</a:t>
            </a:r>
            <a:endParaRPr lang="en-US" sz="2400" dirty="0" smtClean="0"/>
          </a:p>
          <a:p>
            <a:endParaRPr lang="en-US" dirty="0" smtClean="0"/>
          </a:p>
        </p:txBody>
      </p:sp>
      <p:sp>
        <p:nvSpPr>
          <p:cNvPr id="4" name="Footer Placeholder 3"/>
          <p:cNvSpPr>
            <a:spLocks noGrp="1"/>
          </p:cNvSpPr>
          <p:nvPr>
            <p:ph type="ftr" sz="quarter" idx="11"/>
          </p:nvPr>
        </p:nvSpPr>
        <p:spPr>
          <a:xfrm>
            <a:off x="318246" y="6492875"/>
            <a:ext cx="66159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TextBox 9"/>
          <p:cNvSpPr txBox="1"/>
          <p:nvPr/>
        </p:nvSpPr>
        <p:spPr>
          <a:xfrm>
            <a:off x="457200" y="6248400"/>
            <a:ext cx="7022041" cy="228600"/>
          </a:xfrm>
          <a:prstGeom prst="rect">
            <a:avLst/>
          </a:prstGeom>
        </p:spPr>
        <p:txBody>
          <a:bodyPr wrap="square" rtlCol="0">
            <a:spAutoFit/>
          </a:bodyPr>
          <a:lstStyle/>
          <a:p>
            <a:endParaRPr lang="en-US" dirty="0"/>
          </a:p>
        </p:txBody>
      </p:sp>
      <p:sp>
        <p:nvSpPr>
          <p:cNvPr id="5" name="Footer Placeholder 4"/>
          <p:cNvSpPr>
            <a:spLocks noGrp="1"/>
          </p:cNvSpPr>
          <p:nvPr>
            <p:ph type="ftr" sz="quarter" idx="11"/>
          </p:nvPr>
        </p:nvSpPr>
        <p:spPr>
          <a:xfrm>
            <a:off x="318246" y="6492875"/>
            <a:ext cx="7606553" cy="365125"/>
          </a:xfrm>
        </p:spPr>
        <p:txBody>
          <a:bodyPr/>
          <a:lstStyle/>
          <a:p>
            <a:pPr>
              <a:defRPr/>
            </a:pPr>
            <a:r>
              <a:rPr lang="en-US" dirty="0" smtClean="0"/>
              <a:t>© 2017 Pearson Education, Inc., Hoboken, NJ. All rights reserved. </a:t>
            </a:r>
            <a:endParaRPr lang="en-US" dirty="0"/>
          </a:p>
        </p:txBody>
      </p:sp>
      <p:pic>
        <p:nvPicPr>
          <p:cNvPr id="6" name="Picture 5" descr="f2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8182" b="27273"/>
              <a:stretch>
                <a:fillRect/>
              </a:stretch>
            </p:blipFill>
          </mc:Choice>
          <mc:Fallback>
            <p:blipFill>
              <a:blip r:embed="rId4"/>
              <a:srcRect t="8182" b="27273"/>
              <a:stretch>
                <a:fillRect/>
              </a:stretch>
            </p:blipFill>
          </mc:Fallback>
        </mc:AlternateContent>
        <p:spPr>
          <a:xfrm>
            <a:off x="990600" y="533400"/>
            <a:ext cx="7264882" cy="60682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solidFill>
                  <a:srgbClr val="990000"/>
                </a:solidFill>
              </a:rPr>
              <a:t>Cooperation Among Processes by </a:t>
            </a:r>
            <a:r>
              <a:rPr lang="en-US" sz="4800" dirty="0" smtClean="0">
                <a:solidFill>
                  <a:srgbClr val="12FF13"/>
                </a:solidFill>
              </a:rPr>
              <a:t>Communication</a:t>
            </a:r>
            <a:endParaRPr lang="en-US" sz="4800" dirty="0">
              <a:solidFill>
                <a:srgbClr val="12FF13"/>
              </a:solidFill>
            </a:endParaRPr>
          </a:p>
        </p:txBody>
      </p:sp>
      <p:sp>
        <p:nvSpPr>
          <p:cNvPr id="3" name="Content Placeholder 2"/>
          <p:cNvSpPr>
            <a:spLocks noGrp="1"/>
          </p:cNvSpPr>
          <p:nvPr>
            <p:ph sz="half" idx="1"/>
          </p:nvPr>
        </p:nvSpPr>
        <p:spPr>
          <a:xfrm>
            <a:off x="654050" y="2286000"/>
            <a:ext cx="7848600" cy="4114799"/>
          </a:xfrm>
        </p:spPr>
        <p:txBody>
          <a:bodyPr/>
          <a:lstStyle/>
          <a:p>
            <a:r>
              <a:rPr lang="en-US" dirty="0" smtClean="0"/>
              <a:t>The various processes participate in a common effort that links all of the processes</a:t>
            </a:r>
          </a:p>
          <a:p>
            <a:r>
              <a:rPr lang="en-US" dirty="0" smtClean="0"/>
              <a:t>The communication provides a way to synchronize, or coordinate, the various activities</a:t>
            </a:r>
          </a:p>
          <a:p>
            <a:r>
              <a:rPr lang="en-US" dirty="0" smtClean="0"/>
              <a:t>Typically, communication can be characterized as consisting of messages of some sort</a:t>
            </a:r>
          </a:p>
          <a:p>
            <a:r>
              <a:rPr lang="en-US" dirty="0" smtClean="0"/>
              <a:t>Primitives for sending and receiving messages may be provided as part of the programming language or provided by the OS kernel</a:t>
            </a:r>
          </a:p>
          <a:p>
            <a:r>
              <a:rPr lang="en-US" b="1" u="sng" dirty="0" smtClean="0"/>
              <a:t>Mutual exclusion is not a control requirement for this sort of cooperation</a:t>
            </a:r>
          </a:p>
          <a:p>
            <a:r>
              <a:rPr lang="en-US" dirty="0" smtClean="0"/>
              <a:t>The problems of </a:t>
            </a:r>
            <a:r>
              <a:rPr lang="en-US" b="1" u="sng" dirty="0" smtClean="0">
                <a:solidFill>
                  <a:srgbClr val="FF0000"/>
                </a:solidFill>
              </a:rPr>
              <a:t>deadlock</a:t>
            </a:r>
            <a:r>
              <a:rPr lang="en-US" dirty="0" smtClean="0"/>
              <a:t> and </a:t>
            </a:r>
            <a:r>
              <a:rPr lang="en-US" b="1" u="sng" dirty="0" smtClean="0">
                <a:solidFill>
                  <a:srgbClr val="FF0000"/>
                </a:solidFill>
              </a:rPr>
              <a:t>starvation</a:t>
            </a:r>
            <a:r>
              <a:rPr lang="en-US" dirty="0" smtClean="0"/>
              <a:t> are still present</a:t>
            </a:r>
          </a:p>
          <a:p>
            <a:endParaRPr lang="en-US" dirty="0"/>
          </a:p>
        </p:txBody>
      </p:sp>
      <p:sp>
        <p:nvSpPr>
          <p:cNvPr id="4" name="Footer Placeholder 3"/>
          <p:cNvSpPr>
            <a:spLocks noGrp="1"/>
          </p:cNvSpPr>
          <p:nvPr>
            <p:ph type="ftr" sz="quarter" idx="11"/>
          </p:nvPr>
        </p:nvSpPr>
        <p:spPr>
          <a:xfrm>
            <a:off x="318246" y="6492875"/>
            <a:ext cx="5625353" cy="365125"/>
          </a:xfrm>
        </p:spPr>
        <p:txBody>
          <a:bodyPr/>
          <a:lstStyle/>
          <a:p>
            <a:pPr>
              <a:defRPr/>
            </a:pPr>
            <a:r>
              <a:rPr lang="en-US" dirty="0"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8246" y="6492875"/>
            <a:ext cx="6692153" cy="365125"/>
          </a:xfrm>
        </p:spPr>
        <p:txBody>
          <a:bodyPr/>
          <a:lstStyle/>
          <a:p>
            <a:pPr>
              <a:defRPr/>
            </a:pPr>
            <a:r>
              <a:rPr lang="en-US" dirty="0" smtClean="0"/>
              <a:t>© 2017 Pearson Education, Inc., Hoboken, NJ. All rights reserved. </a:t>
            </a:r>
            <a:endParaRPr lang="en-US" dirty="0"/>
          </a:p>
        </p:txBody>
      </p:sp>
      <p:pic>
        <p:nvPicPr>
          <p:cNvPr id="5" name="Picture 4" descr="f2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905000" y="0"/>
            <a:ext cx="5687291" cy="73600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l="6038" r="6038"/>
          <a:stretch>
            <a:fillRect/>
          </a:stretch>
        </p:blipFill>
        <p:spPr>
          <a:xfrm>
            <a:off x="999069" y="685799"/>
            <a:ext cx="7001931" cy="5375893"/>
          </a:xfrm>
          <a:prstGeom prst="rect">
            <a:avLst/>
          </a:prstGeom>
        </p:spPr>
      </p:pic>
      <p:sp>
        <p:nvSpPr>
          <p:cNvPr id="7" name="Rectangle 6"/>
          <p:cNvSpPr/>
          <p:nvPr/>
        </p:nvSpPr>
        <p:spPr>
          <a:xfrm>
            <a:off x="1066800" y="5867400"/>
            <a:ext cx="6858000" cy="646331"/>
          </a:xfrm>
          <a:prstGeom prst="rect">
            <a:avLst/>
          </a:prstGeom>
        </p:spPr>
        <p:txBody>
          <a:bodyPr wrap="square">
            <a:spAutoFit/>
          </a:bodyPr>
          <a:lstStyle/>
          <a:p>
            <a:pPr algn="ctr"/>
            <a:r>
              <a:rPr lang="en-US" b="1" dirty="0" smtClean="0">
                <a:latin typeface="+mn-lt"/>
              </a:rPr>
              <a:t>Table 5.6   </a:t>
            </a:r>
          </a:p>
          <a:p>
            <a:pPr algn="ctr"/>
            <a:r>
              <a:rPr lang="en-US" b="1" dirty="0" smtClean="0">
                <a:latin typeface="+mn-lt"/>
              </a:rPr>
              <a:t>State of the Process Queues for Program of Figure 5.26</a:t>
            </a:r>
            <a:r>
              <a:rPr lang="en-US" dirty="0" smtClean="0">
                <a:latin typeface="+mn-lt"/>
              </a:rPr>
              <a:t> </a:t>
            </a:r>
            <a:endParaRPr lang="en-US" dirty="0">
              <a:latin typeface="+mn-lt"/>
            </a:endParaRPr>
          </a:p>
        </p:txBody>
      </p:sp>
      <p:sp>
        <p:nvSpPr>
          <p:cNvPr id="4" name="Footer Placeholder 3"/>
          <p:cNvSpPr>
            <a:spLocks noGrp="1"/>
          </p:cNvSpPr>
          <p:nvPr>
            <p:ph type="ftr" sz="quarter" idx="11"/>
          </p:nvPr>
        </p:nvSpPr>
        <p:spPr>
          <a:xfrm>
            <a:off x="318246" y="6492875"/>
            <a:ext cx="5244353" cy="365125"/>
          </a:xfrm>
        </p:spPr>
        <p:txBody>
          <a:bodyPr/>
          <a:lstStyle/>
          <a:p>
            <a:pPr>
              <a:defRPr/>
            </a:pPr>
            <a:r>
              <a:rPr lang="en-US" dirty="0" smtClean="0"/>
              <a:t>© 2017 Pearson Education, Inc., Hoboken, NJ. All rights reserved.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8246" y="6492875"/>
            <a:ext cx="8139953" cy="365125"/>
          </a:xfrm>
        </p:spPr>
        <p:txBody>
          <a:bodyPr/>
          <a:lstStyle/>
          <a:p>
            <a:pPr>
              <a:defRPr/>
            </a:pPr>
            <a:r>
              <a:rPr lang="en-US" dirty="0" smtClean="0"/>
              <a:t>© 2017 Pearson Education, Inc., Hoboken, NJ. All rights reserved. </a:t>
            </a:r>
            <a:endParaRPr lang="en-US" dirty="0"/>
          </a:p>
        </p:txBody>
      </p:sp>
      <p:pic>
        <p:nvPicPr>
          <p:cNvPr id="5" name="Picture 4" descr="f2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6364" t="12941" r="6364" b="20000"/>
              <a:stretch>
                <a:fillRect/>
              </a:stretch>
            </p:blipFill>
          </mc:Choice>
          <mc:Fallback>
            <p:blipFill>
              <a:blip r:embed="rId4"/>
              <a:srcRect l="6364" t="12941" r="6364" b="20000"/>
              <a:stretch>
                <a:fillRect/>
              </a:stretch>
            </p:blipFill>
          </mc:Fallback>
        </mc:AlternateContent>
        <p:spPr>
          <a:xfrm>
            <a:off x="381000" y="958107"/>
            <a:ext cx="8524886" cy="50616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mv="urn:schemas-microsoft-com:mac:vml"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smtClean="0">
                <a:solidFill>
                  <a:schemeClr val="accent1">
                    <a:lumMod val="75000"/>
                  </a:schemeClr>
                </a:solidFill>
              </a:rPr>
              <a:t>Summary</a:t>
            </a:r>
            <a:endParaRPr lang="en-US" sz="6600" dirty="0">
              <a:solidFill>
                <a:schemeClr val="accent1">
                  <a:lumMod val="75000"/>
                </a:schemeClr>
              </a:solidFill>
            </a:endParaRPr>
          </a:p>
        </p:txBody>
      </p:sp>
      <p:sp>
        <p:nvSpPr>
          <p:cNvPr id="7" name="Content Placeholder 6"/>
          <p:cNvSpPr>
            <a:spLocks noGrp="1"/>
          </p:cNvSpPr>
          <p:nvPr>
            <p:ph sz="half" idx="1"/>
          </p:nvPr>
        </p:nvSpPr>
        <p:spPr>
          <a:xfrm>
            <a:off x="4828032" y="2209800"/>
            <a:ext cx="3858768" cy="4190999"/>
          </a:xfrm>
        </p:spPr>
        <p:txBody>
          <a:bodyPr>
            <a:normAutofit lnSpcReduction="10000"/>
          </a:bodyPr>
          <a:lstStyle/>
          <a:p>
            <a:r>
              <a:rPr lang="en-US" sz="1600" dirty="0" smtClean="0"/>
              <a:t>Monitors</a:t>
            </a:r>
          </a:p>
          <a:p>
            <a:pPr lvl="1"/>
            <a:r>
              <a:rPr lang="en-US" sz="1600" dirty="0" smtClean="0"/>
              <a:t>Monitor with signal</a:t>
            </a:r>
          </a:p>
          <a:p>
            <a:pPr lvl="1"/>
            <a:r>
              <a:rPr lang="en-US" sz="1600" dirty="0" smtClean="0"/>
              <a:t>Alternate model of monitors with notify and broadcast</a:t>
            </a:r>
          </a:p>
          <a:p>
            <a:r>
              <a:rPr lang="en-US" sz="1600" dirty="0" smtClean="0"/>
              <a:t>Message passing</a:t>
            </a:r>
          </a:p>
          <a:p>
            <a:pPr lvl="1"/>
            <a:r>
              <a:rPr lang="en-US" sz="1600" dirty="0" smtClean="0"/>
              <a:t>Synchronization</a:t>
            </a:r>
          </a:p>
          <a:p>
            <a:pPr lvl="1"/>
            <a:r>
              <a:rPr lang="en-US" sz="1600" dirty="0" smtClean="0"/>
              <a:t>Addressing</a:t>
            </a:r>
          </a:p>
          <a:p>
            <a:pPr lvl="1"/>
            <a:r>
              <a:rPr lang="en-US" sz="1600" dirty="0" smtClean="0"/>
              <a:t>Message format</a:t>
            </a:r>
          </a:p>
          <a:p>
            <a:pPr lvl="1"/>
            <a:r>
              <a:rPr lang="en-US" sz="1600" dirty="0" smtClean="0"/>
              <a:t>Queueing discipline</a:t>
            </a:r>
          </a:p>
          <a:p>
            <a:pPr lvl="1"/>
            <a:r>
              <a:rPr lang="en-US" sz="1600" dirty="0" smtClean="0"/>
              <a:t>Mutual exclusion</a:t>
            </a:r>
          </a:p>
          <a:p>
            <a:r>
              <a:rPr lang="en-US" sz="1600" dirty="0" smtClean="0"/>
              <a:t>Readers/writers problem</a:t>
            </a:r>
          </a:p>
          <a:p>
            <a:pPr lvl="1"/>
            <a:r>
              <a:rPr lang="en-US" sz="1600" dirty="0" smtClean="0"/>
              <a:t>Readers have priority</a:t>
            </a:r>
          </a:p>
          <a:p>
            <a:pPr lvl="1"/>
            <a:r>
              <a:rPr lang="en-US" sz="1600" dirty="0" smtClean="0"/>
              <a:t>Writers have priority</a:t>
            </a:r>
          </a:p>
        </p:txBody>
      </p:sp>
      <p:sp>
        <p:nvSpPr>
          <p:cNvPr id="9" name="Content Placeholder 8"/>
          <p:cNvSpPr>
            <a:spLocks noGrp="1"/>
          </p:cNvSpPr>
          <p:nvPr>
            <p:ph sz="half" idx="14"/>
          </p:nvPr>
        </p:nvSpPr>
        <p:spPr>
          <a:xfrm>
            <a:off x="609600" y="2057400"/>
            <a:ext cx="3836894" cy="4953000"/>
          </a:xfrm>
        </p:spPr>
        <p:txBody>
          <a:bodyPr>
            <a:noAutofit/>
          </a:bodyPr>
          <a:lstStyle/>
          <a:p>
            <a:pPr>
              <a:lnSpc>
                <a:spcPct val="80000"/>
              </a:lnSpc>
              <a:spcBef>
                <a:spcPts val="600"/>
              </a:spcBef>
            </a:pPr>
            <a:r>
              <a:rPr lang="en-US" sz="1600" dirty="0" smtClean="0"/>
              <a:t>Mutual exclusion: software approaches</a:t>
            </a:r>
          </a:p>
          <a:p>
            <a:pPr lvl="1">
              <a:lnSpc>
                <a:spcPct val="80000"/>
              </a:lnSpc>
            </a:pPr>
            <a:r>
              <a:rPr lang="en-US" sz="1600" dirty="0" smtClean="0"/>
              <a:t>Dekker’s algorithm</a:t>
            </a:r>
          </a:p>
          <a:p>
            <a:pPr lvl="1">
              <a:lnSpc>
                <a:spcPct val="80000"/>
              </a:lnSpc>
            </a:pPr>
            <a:r>
              <a:rPr lang="en-US" sz="1600" dirty="0" smtClean="0"/>
              <a:t>Peterson’s algorithm</a:t>
            </a:r>
          </a:p>
          <a:p>
            <a:pPr lvl="1">
              <a:lnSpc>
                <a:spcPct val="80000"/>
              </a:lnSpc>
              <a:buNone/>
            </a:pPr>
            <a:endParaRPr lang="en-US" sz="200" dirty="0" smtClean="0"/>
          </a:p>
          <a:p>
            <a:pPr>
              <a:lnSpc>
                <a:spcPct val="80000"/>
              </a:lnSpc>
              <a:spcBef>
                <a:spcPts val="600"/>
              </a:spcBef>
            </a:pPr>
            <a:r>
              <a:rPr lang="en-US" sz="1600" dirty="0" smtClean="0"/>
              <a:t>Principles of concurrency</a:t>
            </a:r>
            <a:endParaRPr lang="en-US" sz="1600" dirty="0"/>
          </a:p>
          <a:p>
            <a:pPr lvl="1">
              <a:lnSpc>
                <a:spcPct val="80000"/>
              </a:lnSpc>
            </a:pPr>
            <a:r>
              <a:rPr lang="en-US" sz="1600" dirty="0" smtClean="0"/>
              <a:t>Race condition</a:t>
            </a:r>
          </a:p>
          <a:p>
            <a:pPr lvl="1">
              <a:lnSpc>
                <a:spcPct val="80000"/>
              </a:lnSpc>
            </a:pPr>
            <a:r>
              <a:rPr lang="en-US" sz="1600" dirty="0"/>
              <a:t>O</a:t>
            </a:r>
            <a:r>
              <a:rPr lang="en-US" sz="1600" dirty="0" smtClean="0"/>
              <a:t>S concerns</a:t>
            </a:r>
          </a:p>
          <a:p>
            <a:pPr lvl="1">
              <a:lnSpc>
                <a:spcPct val="80000"/>
              </a:lnSpc>
            </a:pPr>
            <a:r>
              <a:rPr lang="en-US" sz="1600" dirty="0" smtClean="0"/>
              <a:t>Process interaction</a:t>
            </a:r>
          </a:p>
          <a:p>
            <a:pPr lvl="1">
              <a:lnSpc>
                <a:spcPct val="80000"/>
              </a:lnSpc>
            </a:pPr>
            <a:r>
              <a:rPr lang="en-US" sz="1600" dirty="0" smtClean="0"/>
              <a:t>Requirements for mutual exclusion</a:t>
            </a:r>
          </a:p>
          <a:p>
            <a:pPr lvl="1">
              <a:lnSpc>
                <a:spcPct val="80000"/>
              </a:lnSpc>
              <a:buNone/>
            </a:pPr>
            <a:endParaRPr lang="en-US" sz="200" dirty="0" smtClean="0"/>
          </a:p>
          <a:p>
            <a:pPr>
              <a:lnSpc>
                <a:spcPct val="80000"/>
              </a:lnSpc>
              <a:spcBef>
                <a:spcPts val="600"/>
              </a:spcBef>
            </a:pPr>
            <a:r>
              <a:rPr lang="en-US" sz="1600" dirty="0" smtClean="0"/>
              <a:t>Mutual exclusion: hardware support</a:t>
            </a:r>
          </a:p>
          <a:p>
            <a:pPr lvl="1">
              <a:lnSpc>
                <a:spcPct val="80000"/>
              </a:lnSpc>
            </a:pPr>
            <a:r>
              <a:rPr lang="en-US" sz="1600" dirty="0" smtClean="0"/>
              <a:t>Interrupt disabling</a:t>
            </a:r>
          </a:p>
          <a:p>
            <a:pPr lvl="1">
              <a:lnSpc>
                <a:spcPct val="80000"/>
              </a:lnSpc>
            </a:pPr>
            <a:r>
              <a:rPr lang="en-US" sz="1600" dirty="0" smtClean="0"/>
              <a:t>Special machine instructions</a:t>
            </a:r>
          </a:p>
          <a:p>
            <a:pPr lvl="1">
              <a:lnSpc>
                <a:spcPct val="80000"/>
              </a:lnSpc>
              <a:buNone/>
            </a:pPr>
            <a:endParaRPr lang="en-US" sz="200" dirty="0" smtClean="0"/>
          </a:p>
          <a:p>
            <a:pPr>
              <a:lnSpc>
                <a:spcPct val="80000"/>
              </a:lnSpc>
              <a:spcBef>
                <a:spcPts val="600"/>
              </a:spcBef>
            </a:pPr>
            <a:r>
              <a:rPr lang="en-US" sz="1600" dirty="0" smtClean="0"/>
              <a:t>Semaphores</a:t>
            </a:r>
          </a:p>
          <a:p>
            <a:pPr lvl="1">
              <a:lnSpc>
                <a:spcPct val="80000"/>
              </a:lnSpc>
            </a:pPr>
            <a:r>
              <a:rPr lang="en-US" sz="1600" dirty="0" smtClean="0"/>
              <a:t>Mutual exclusion</a:t>
            </a:r>
          </a:p>
          <a:p>
            <a:pPr lvl="1">
              <a:lnSpc>
                <a:spcPct val="80000"/>
              </a:lnSpc>
            </a:pPr>
            <a:r>
              <a:rPr lang="en-US" sz="1600" dirty="0" smtClean="0"/>
              <a:t>Producer/consumer problem</a:t>
            </a:r>
          </a:p>
          <a:p>
            <a:pPr lvl="1">
              <a:lnSpc>
                <a:spcPct val="80000"/>
              </a:lnSpc>
            </a:pPr>
            <a:r>
              <a:rPr lang="en-US" sz="1600" dirty="0" smtClean="0"/>
              <a:t>Implementation of semaphores</a:t>
            </a:r>
          </a:p>
        </p:txBody>
      </p:sp>
      <p:sp>
        <p:nvSpPr>
          <p:cNvPr id="5" name="Footer Placeholder 4"/>
          <p:cNvSpPr>
            <a:spLocks noGrp="1"/>
          </p:cNvSpPr>
          <p:nvPr>
            <p:ph type="ftr" sz="quarter" idx="11"/>
          </p:nvPr>
        </p:nvSpPr>
        <p:spPr>
          <a:xfrm>
            <a:off x="318246" y="6492875"/>
            <a:ext cx="7225553" cy="365125"/>
          </a:xfrm>
        </p:spPr>
        <p:txBody>
          <a:bodyPr/>
          <a:lstStyle/>
          <a:p>
            <a:pPr>
              <a:defRPr/>
            </a:pPr>
            <a:r>
              <a:rPr lang="en-US" dirty="0" smtClean="0">
                <a:solidFill>
                  <a:prstClr val="white">
                    <a:lumMod val="65000"/>
                  </a:prstClr>
                </a:solidFill>
              </a:rPr>
              <a:t>© 2017 Pearson Education, Inc., Hoboken, NJ. All rights reserved. </a:t>
            </a:r>
            <a:endParaRPr lang="en-US" dirty="0">
              <a:solidFill>
                <a:prstClr val="white">
                  <a:lumMod val="65000"/>
                </a:prstClr>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Requirements for Mutual Exclusion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057400"/>
            <a:ext cx="8534400" cy="4800600"/>
          </a:xfrm>
        </p:spPr>
        <p:txBody>
          <a:bodyPr>
            <a:normAutofit fontScale="47500" lnSpcReduction="20000"/>
          </a:bodyPr>
          <a:lstStyle/>
          <a:p>
            <a:r>
              <a:rPr lang="en-US" sz="5895" dirty="0" smtClean="0"/>
              <a:t>Any facility or capability that is to provide support for mutual exclusion should meet the following requirements:</a:t>
            </a:r>
          </a:p>
          <a:p>
            <a:pPr marL="1038225" lvl="1" indent="-742950">
              <a:buFont typeface="+mj-lt"/>
              <a:buAutoNum type="arabicPeriod"/>
            </a:pPr>
            <a:r>
              <a:rPr lang="en-US" sz="3789" dirty="0" smtClean="0">
                <a:solidFill>
                  <a:srgbClr val="00B0F0"/>
                </a:solidFill>
              </a:rPr>
              <a:t>Mutual exclusion must be enforced: only one process at a time is allowed into its critical section, among all processes that have critical sections for the same resource or shared object</a:t>
            </a:r>
          </a:p>
          <a:p>
            <a:pPr marL="1038225" lvl="1" indent="-742950">
              <a:buFont typeface="+mj-lt"/>
              <a:buAutoNum type="arabicPeriod"/>
            </a:pPr>
            <a:r>
              <a:rPr lang="en-US" sz="3789" dirty="0" smtClean="0">
                <a:solidFill>
                  <a:srgbClr val="00B050"/>
                </a:solidFill>
              </a:rPr>
              <a:t>A process that halts must do so without interfering with other processes</a:t>
            </a:r>
          </a:p>
          <a:p>
            <a:pPr marL="1038225" lvl="1" indent="-742950">
              <a:buFont typeface="+mj-lt"/>
              <a:buAutoNum type="arabicPeriod"/>
            </a:pPr>
            <a:r>
              <a:rPr lang="en-US" sz="3789" dirty="0" smtClean="0">
                <a:solidFill>
                  <a:srgbClr val="FF00FF"/>
                </a:solidFill>
              </a:rPr>
              <a:t>It must not be possible for a process requiring access to a critical section to be delayed indefinitely: no deadlock or starvation</a:t>
            </a:r>
          </a:p>
          <a:p>
            <a:pPr marL="1038225" lvl="1" indent="-742950">
              <a:buFont typeface="+mj-lt"/>
              <a:buAutoNum type="arabicPeriod"/>
            </a:pPr>
            <a:r>
              <a:rPr lang="en-US" sz="3789" dirty="0" smtClean="0">
                <a:solidFill>
                  <a:srgbClr val="00B0F0"/>
                </a:solidFill>
              </a:rPr>
              <a:t>When no process is in a critical section, any process that request entry to its critical section must be permitted to enter without delay</a:t>
            </a:r>
          </a:p>
          <a:p>
            <a:pPr marL="1038225" lvl="1" indent="-742950">
              <a:buFont typeface="+mj-lt"/>
              <a:buAutoNum type="arabicPeriod"/>
            </a:pPr>
            <a:r>
              <a:rPr lang="en-US" sz="3789" dirty="0" smtClean="0">
                <a:solidFill>
                  <a:srgbClr val="00B050"/>
                </a:solidFill>
              </a:rPr>
              <a:t>No assumptions are made about relative process speeds or number of processes</a:t>
            </a:r>
          </a:p>
          <a:p>
            <a:pPr marL="1038225" lvl="1" indent="-742950">
              <a:buFont typeface="+mj-lt"/>
              <a:buAutoNum type="arabicPeriod"/>
            </a:pPr>
            <a:r>
              <a:rPr lang="en-US" sz="3789" dirty="0" smtClean="0">
                <a:solidFill>
                  <a:srgbClr val="00B0F0"/>
                </a:solidFill>
              </a:rPr>
              <a:t>A process remains inside its critical section for a finite time only</a:t>
            </a:r>
          </a:p>
          <a:p>
            <a:endParaRPr lang="en-US" sz="2400" dirty="0"/>
          </a:p>
        </p:txBody>
      </p:sp>
      <p:sp>
        <p:nvSpPr>
          <p:cNvPr id="5" name="Footer Placeholder 4"/>
          <p:cNvSpPr>
            <a:spLocks noGrp="1"/>
          </p:cNvSpPr>
          <p:nvPr>
            <p:ph type="ftr" sz="quarter" idx="11"/>
          </p:nvPr>
        </p:nvSpPr>
        <p:spPr>
          <a:xfrm>
            <a:off x="318246" y="6492875"/>
            <a:ext cx="7073153" cy="365125"/>
          </a:xfrm>
        </p:spPr>
        <p:txBody>
          <a:bodyPr/>
          <a:lstStyle/>
          <a:p>
            <a:pPr>
              <a:defRPr/>
            </a:pPr>
            <a:r>
              <a:rPr lang="en-US" smtClean="0"/>
              <a:t>© 2017 Pearson Education, Inc., Hoboken, NJ. All rights reserved. </a:t>
            </a:r>
            <a:endParaRPr 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13557</Words>
  <Application>Microsoft Office PowerPoint</Application>
  <PresentationFormat>On-screen Show (4:3)</PresentationFormat>
  <Paragraphs>891</Paragraphs>
  <Slides>83</Slides>
  <Notes>59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83</vt:i4>
      </vt:variant>
    </vt:vector>
  </HeadingPairs>
  <TitlesOfParts>
    <vt:vector size="94" baseType="lpstr">
      <vt:lpstr>ＭＳ Ｐゴシック</vt:lpstr>
      <vt:lpstr>Arial</vt:lpstr>
      <vt:lpstr>Arial Black</vt:lpstr>
      <vt:lpstr>Calibri</vt:lpstr>
      <vt:lpstr>Calisto MT</vt:lpstr>
      <vt:lpstr>Courier New</vt:lpstr>
      <vt:lpstr>Times New Roman</vt:lpstr>
      <vt:lpstr>Wingdings</vt:lpstr>
      <vt:lpstr>Custom Design</vt:lpstr>
      <vt:lpstr>Codex</vt:lpstr>
      <vt:lpstr>1_Codex</vt:lpstr>
      <vt:lpstr>Chapter 5 Concurrency: Mutual Exclusion and Synchronization</vt:lpstr>
      <vt:lpstr>Race Condition</vt:lpstr>
      <vt:lpstr>Operating System Concerns</vt:lpstr>
      <vt:lpstr>PowerPoint Presentation</vt:lpstr>
      <vt:lpstr>Resource Competition</vt:lpstr>
      <vt:lpstr>PowerPoint Presentation</vt:lpstr>
      <vt:lpstr>Cooperation Among Processes by Sharing</vt:lpstr>
      <vt:lpstr>Cooperation Among Processes by Communication</vt:lpstr>
      <vt:lpstr>Requirements for Mutual Exclusion</vt:lpstr>
      <vt:lpstr>Mutual Exclusion:  Hardware Support</vt:lpstr>
      <vt:lpstr>Interrupt Disabling</vt:lpstr>
      <vt:lpstr>Mutual Exclusion:  Hardware Support</vt:lpstr>
      <vt:lpstr>Compare&amp;Swap Instruction </vt:lpstr>
      <vt:lpstr>PowerPoint Presentation</vt:lpstr>
      <vt:lpstr>PowerPoint Presentation</vt:lpstr>
      <vt:lpstr>Semaphore</vt:lpstr>
      <vt:lpstr>Consequences</vt:lpstr>
      <vt:lpstr>PowerPoint Presentation</vt:lpstr>
      <vt:lpstr>PowerPoint Presentation</vt:lpstr>
      <vt:lpstr>Strong/Weak Semaphores</vt:lpstr>
      <vt:lpstr>PowerPoint Presentation</vt:lpstr>
      <vt:lpstr>PowerPoint Presentation</vt:lpstr>
      <vt:lpstr>PowerPoint Presentation</vt:lpstr>
      <vt:lpstr>Producer/Consumer Problem</vt:lpstr>
      <vt:lpstr>Producer-Consumer Problem</vt:lpstr>
      <vt:lpstr>Producer-Consumer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Semaphores</vt:lpstr>
      <vt:lpstr>PowerPoint Presentation</vt:lpstr>
      <vt:lpstr>Monitors</vt:lpstr>
      <vt:lpstr>Monitor Characteristics</vt:lpstr>
      <vt:lpstr>Synchronization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Message Passing</vt:lpstr>
      <vt:lpstr>Message Passing</vt:lpstr>
      <vt:lpstr>PowerPoint Presentation</vt:lpstr>
      <vt:lpstr>Synchronization</vt:lpstr>
      <vt:lpstr>Blocking Send,  Blocking Receive</vt:lpstr>
      <vt:lpstr>Nonblocking Send</vt:lpstr>
      <vt:lpstr>    Addressing</vt:lpstr>
      <vt:lpstr>Direct Addressing</vt:lpstr>
      <vt:lpstr>Indirect Addressing</vt:lpstr>
      <vt:lpstr>PowerPoint Presentation</vt:lpstr>
      <vt:lpstr>PowerPoint Presentation</vt:lpstr>
      <vt:lpstr>Queueing Discipline</vt:lpstr>
      <vt:lpstr>PowerPoint Presentation</vt:lpstr>
      <vt:lpstr>PowerPoint Presentation</vt:lpstr>
      <vt:lpstr>PowerPoint Presentation</vt:lpstr>
      <vt:lpstr>PowerPoint Presentation</vt:lpstr>
      <vt:lpstr>PowerPoint Presentation</vt:lpstr>
      <vt:lpstr>Communication (MPI_Send)</vt:lpstr>
      <vt:lpstr>Communication (MPI_Send: more detail)</vt:lpstr>
      <vt:lpstr>MPI Data types</vt:lpstr>
      <vt:lpstr>Communication (MPI_Recv)</vt:lpstr>
      <vt:lpstr>Communication (MPI_Recv: more detail)</vt:lpstr>
      <vt:lpstr>Message matching</vt:lpstr>
      <vt:lpstr>Receiving messages</vt:lpstr>
      <vt:lpstr>status_p  argument</vt:lpstr>
      <vt:lpstr>How much data am I receiving?</vt:lpstr>
      <vt:lpstr>Issues with send and receive</vt:lpstr>
      <vt:lpstr>Readers/Writers Problem</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2011-02-18T21:50:36Z</cp:lastPrinted>
  <dcterms:created xsi:type="dcterms:W3CDTF">2017-03-14T02:26:12Z</dcterms:created>
  <dcterms:modified xsi:type="dcterms:W3CDTF">2018-04-18T13:30:28Z</dcterms:modified>
</cp:coreProperties>
</file>